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939" r:id="rId1"/>
    <p:sldMasterId id="2147483951" r:id="rId2"/>
  </p:sldMasterIdLst>
  <p:notesMasterIdLst>
    <p:notesMasterId r:id="rId36"/>
  </p:notesMasterIdLst>
  <p:sldIdLst>
    <p:sldId id="281" r:id="rId3"/>
    <p:sldId id="282" r:id="rId4"/>
    <p:sldId id="283" r:id="rId5"/>
    <p:sldId id="284" r:id="rId6"/>
    <p:sldId id="261" r:id="rId7"/>
    <p:sldId id="285" r:id="rId8"/>
    <p:sldId id="263" r:id="rId9"/>
    <p:sldId id="265" r:id="rId10"/>
    <p:sldId id="266" r:id="rId11"/>
    <p:sldId id="286" r:id="rId12"/>
    <p:sldId id="287" r:id="rId13"/>
    <p:sldId id="288" r:id="rId14"/>
    <p:sldId id="289" r:id="rId15"/>
    <p:sldId id="290" r:id="rId16"/>
    <p:sldId id="256" r:id="rId17"/>
    <p:sldId id="268" r:id="rId18"/>
    <p:sldId id="257" r:id="rId19"/>
    <p:sldId id="258" r:id="rId20"/>
    <p:sldId id="260" r:id="rId21"/>
    <p:sldId id="262" r:id="rId22"/>
    <p:sldId id="269" r:id="rId23"/>
    <p:sldId id="270" r:id="rId24"/>
    <p:sldId id="271" r:id="rId25"/>
    <p:sldId id="273" r:id="rId26"/>
    <p:sldId id="259" r:id="rId27"/>
    <p:sldId id="274" r:id="rId28"/>
    <p:sldId id="275" r:id="rId29"/>
    <p:sldId id="276" r:id="rId30"/>
    <p:sldId id="278" r:id="rId31"/>
    <p:sldId id="277" r:id="rId32"/>
    <p:sldId id="272" r:id="rId33"/>
    <p:sldId id="279" r:id="rId34"/>
    <p:sldId id="280" r:id="rId3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zione predefinita" id="{ED92861D-431F-5B48-82CF-57F6E674E73B}">
          <p14:sldIdLst>
            <p14:sldId id="281"/>
            <p14:sldId id="282"/>
            <p14:sldId id="283"/>
            <p14:sldId id="284"/>
            <p14:sldId id="261"/>
            <p14:sldId id="285"/>
            <p14:sldId id="263"/>
            <p14:sldId id="265"/>
            <p14:sldId id="266"/>
            <p14:sldId id="286"/>
            <p14:sldId id="287"/>
            <p14:sldId id="288"/>
            <p14:sldId id="289"/>
            <p14:sldId id="290"/>
            <p14:sldId id="256"/>
            <p14:sldId id="268"/>
            <p14:sldId id="257"/>
            <p14:sldId id="258"/>
            <p14:sldId id="260"/>
            <p14:sldId id="262"/>
            <p14:sldId id="269"/>
            <p14:sldId id="270"/>
            <p14:sldId id="271"/>
            <p14:sldId id="273"/>
            <p14:sldId id="259"/>
            <p14:sldId id="274"/>
            <p14:sldId id="275"/>
            <p14:sldId id="276"/>
            <p14:sldId id="278"/>
            <p14:sldId id="277"/>
            <p14:sldId id="272"/>
            <p14:sldId id="279"/>
            <p14:sldId id="280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B77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84070"/>
  </p:normalViewPr>
  <p:slideViewPr>
    <p:cSldViewPr snapToGrid="0" snapToObjects="1">
      <p:cViewPr varScale="1">
        <p:scale>
          <a:sx n="56" d="100"/>
          <a:sy n="56" d="100"/>
        </p:scale>
        <p:origin x="104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5E4546-DE1D-B542-8468-96D5BD47E5F3}" type="datetimeFigureOut">
              <a:rPr lang="it-IT" smtClean="0"/>
              <a:t>01/04/2021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18B7E7-D1B0-5444-87C0-A3987C40470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582346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Inserire 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B9C847F-C918-4A31-A2E3-7B5A4366F4EE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908205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Se non hai la carta SISS chiedi ai sistemi informativi.</a:t>
            </a:r>
          </a:p>
          <a:p>
            <a:r>
              <a:rPr lang="it-IT" dirty="0"/>
              <a:t>Se non sei abilitato ad entrare su DWH regionale mandate una mail a LUCIA CROTTOGINI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18B7E7-D1B0-5444-87C0-A3987C404705}" type="slidenum">
              <a:rPr lang="it-IT" smtClean="0"/>
              <a:t>17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992323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3report.</a:t>
            </a:r>
          </a:p>
          <a:p>
            <a:r>
              <a:rPr lang="it-IT" dirty="0"/>
              <a:t>2) Quanto hai vaccinato nell’anno a prescindere dalla coorte</a:t>
            </a:r>
          </a:p>
          <a:p>
            <a:r>
              <a:rPr lang="it-IT" dirty="0" err="1"/>
              <a:t>Var</a:t>
            </a:r>
            <a:r>
              <a:rPr lang="it-IT" dirty="0"/>
              <a:t> vedere che si arriva al comune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18B7E7-D1B0-5444-87C0-A3987C404705}" type="slidenum">
              <a:rPr lang="it-IT" smtClean="0"/>
              <a:t>20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375834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18B7E7-D1B0-5444-87C0-A3987C404705}" type="slidenum">
              <a:rPr lang="it-IT" smtClean="0"/>
              <a:t>22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038757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</a:defRPr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1FAE0-A82E-FE4D-9E57-90E94F32193F}" type="datetimeFigureOut">
              <a:rPr lang="it-IT" smtClean="0"/>
              <a:t>01/04/2021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4E0E6-5808-2648-A769-E1D58EE5156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1793902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1FAE0-A82E-FE4D-9E57-90E94F32193F}" type="datetimeFigureOut">
              <a:rPr lang="it-IT" smtClean="0"/>
              <a:t>01/04/2021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4E0E6-5808-2648-A769-E1D58EE5156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979621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1FAE0-A82E-FE4D-9E57-90E94F32193F}" type="datetimeFigureOut">
              <a:rPr lang="it-IT" smtClean="0"/>
              <a:t>01/04/2021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4E0E6-5808-2648-A769-E1D58EE5156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566186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47BD9-9FD6-4F36-A088-137313A6013B}" type="datetimeFigureOut">
              <a:rPr lang="it-IT" smtClean="0"/>
              <a:t>01/04/2021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8D2BA-8CDF-4F02-B056-4C5E6D0279E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871529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47BD9-9FD6-4F36-A088-137313A6013B}" type="datetimeFigureOut">
              <a:rPr lang="it-IT" smtClean="0"/>
              <a:t>01/04/2021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8D2BA-8CDF-4F02-B056-4C5E6D0279E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706857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47BD9-9FD6-4F36-A088-137313A6013B}" type="datetimeFigureOut">
              <a:rPr lang="it-IT" smtClean="0"/>
              <a:t>01/04/2021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8D2BA-8CDF-4F02-B056-4C5E6D0279E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980732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47BD9-9FD6-4F36-A088-137313A6013B}" type="datetimeFigureOut">
              <a:rPr lang="it-IT" smtClean="0"/>
              <a:t>01/04/2021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8D2BA-8CDF-4F02-B056-4C5E6D0279E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361277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47BD9-9FD6-4F36-A088-137313A6013B}" type="datetimeFigureOut">
              <a:rPr lang="it-IT" smtClean="0"/>
              <a:t>01/04/2021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8D2BA-8CDF-4F02-B056-4C5E6D0279E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926480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47BD9-9FD6-4F36-A088-137313A6013B}" type="datetimeFigureOut">
              <a:rPr lang="it-IT" smtClean="0"/>
              <a:t>01/04/2021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8D2BA-8CDF-4F02-B056-4C5E6D0279E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1661330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47BD9-9FD6-4F36-A088-137313A6013B}" type="datetimeFigureOut">
              <a:rPr lang="it-IT" smtClean="0"/>
              <a:t>01/04/2021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8D2BA-8CDF-4F02-B056-4C5E6D0279E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995853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47BD9-9FD6-4F36-A088-137313A6013B}" type="datetimeFigureOut">
              <a:rPr lang="it-IT" smtClean="0"/>
              <a:t>01/04/2021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8D2BA-8CDF-4F02-B056-4C5E6D0279E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853798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1FAE0-A82E-FE4D-9E57-90E94F32193F}" type="datetimeFigureOut">
              <a:rPr lang="it-IT" smtClean="0"/>
              <a:t>01/04/2021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4E0E6-5808-2648-A769-E1D58EE5156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1846497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47BD9-9FD6-4F36-A088-137313A6013B}" type="datetimeFigureOut">
              <a:rPr lang="it-IT" smtClean="0"/>
              <a:t>01/04/2021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8D2BA-8CDF-4F02-B056-4C5E6D0279E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7931168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olo e sotto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47BD9-9FD6-4F36-A088-137313A6013B}" type="datetimeFigureOut">
              <a:rPr lang="it-IT" smtClean="0"/>
              <a:t>01/04/2021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8D2BA-8CDF-4F02-B056-4C5E6D0279E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8668312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zio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47BD9-9FD6-4F36-A088-137313A6013B}" type="datetimeFigureOut">
              <a:rPr lang="it-IT" smtClean="0"/>
              <a:t>01/04/2021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8D2BA-8CDF-4F02-B056-4C5E6D0279E3}" type="slidenum">
              <a:rPr lang="it-IT" smtClean="0"/>
              <a:t>‹N›</a:t>
            </a:fld>
            <a:endParaRPr lang="it-IT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9890174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cheda n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47BD9-9FD6-4F36-A088-137313A6013B}" type="datetimeFigureOut">
              <a:rPr lang="it-IT" smtClean="0"/>
              <a:t>01/04/2021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8D2BA-8CDF-4F02-B056-4C5E6D0279E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7714974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cheda nome cita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47BD9-9FD6-4F36-A088-137313A6013B}" type="datetimeFigureOut">
              <a:rPr lang="it-IT" smtClean="0"/>
              <a:t>01/04/2021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8D2BA-8CDF-4F02-B056-4C5E6D0279E3}" type="slidenum">
              <a:rPr lang="it-IT" smtClean="0"/>
              <a:t>‹N›</a:t>
            </a:fld>
            <a:endParaRPr lang="it-IT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7161020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o o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47BD9-9FD6-4F36-A088-137313A6013B}" type="datetimeFigureOut">
              <a:rPr lang="it-IT" smtClean="0"/>
              <a:t>01/04/2021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8D2BA-8CDF-4F02-B056-4C5E6D0279E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7554768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47BD9-9FD6-4F36-A088-137313A6013B}" type="datetimeFigureOut">
              <a:rPr lang="it-IT" smtClean="0"/>
              <a:t>01/04/2021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8D2BA-8CDF-4F02-B056-4C5E6D0279E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4224038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47BD9-9FD6-4F36-A088-137313A6013B}" type="datetimeFigureOut">
              <a:rPr lang="it-IT" smtClean="0"/>
              <a:t>01/04/2021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8D2BA-8CDF-4F02-B056-4C5E6D0279E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090266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1FAE0-A82E-FE4D-9E57-90E94F32193F}" type="datetimeFigureOut">
              <a:rPr lang="it-IT" smtClean="0"/>
              <a:t>01/04/2021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4E0E6-5808-2648-A769-E1D58EE5156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5490297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271771" cy="3101982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315" y="2638044"/>
            <a:ext cx="4270247" cy="3101982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1FAE0-A82E-FE4D-9E57-90E94F32193F}" type="datetimeFigureOut">
              <a:rPr lang="it-IT" smtClean="0"/>
              <a:t>01/04/2021</a:t>
            </a:fld>
            <a:endParaRPr lang="it-IT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4E0E6-5808-2648-A769-E1D58EE5156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584429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1FAE0-A82E-FE4D-9E57-90E94F32193F}" type="datetimeFigureOut">
              <a:rPr lang="it-IT" smtClean="0"/>
              <a:t>01/04/2021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4E0E6-5808-2648-A769-E1D58EE51567}" type="slidenum">
              <a:rPr lang="it-IT" smtClean="0"/>
              <a:t>‹N›</a:t>
            </a:fld>
            <a:endParaRPr lang="it-IT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66654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1FAE0-A82E-FE4D-9E57-90E94F32193F}" type="datetimeFigureOut">
              <a:rPr lang="it-IT" smtClean="0"/>
              <a:t>01/04/2021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4E0E6-5808-2648-A769-E1D58EE5156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120412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1FAE0-A82E-FE4D-9E57-90E94F32193F}" type="datetimeFigureOut">
              <a:rPr lang="it-IT" smtClean="0"/>
              <a:t>01/04/2021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4E0E6-5808-2648-A769-E1D58EE5156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215806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1FAE0-A82E-FE4D-9E57-90E94F32193F}" type="datetimeFigureOut">
              <a:rPr lang="it-IT" smtClean="0"/>
              <a:t>01/04/2021</a:t>
            </a:fld>
            <a:endParaRPr lang="it-IT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it-IT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4E0E6-5808-2648-A769-E1D58EE5156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151132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609599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9C21FAE0-A82E-FE4D-9E57-90E94F32193F}" type="datetimeFigureOut">
              <a:rPr lang="it-IT" smtClean="0"/>
              <a:t>01/04/2021</a:t>
            </a:fld>
            <a:endParaRPr lang="it-IT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it-IT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4E0E6-5808-2648-A769-E1D58EE5156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703749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2231136" y="964692"/>
            <a:ext cx="7729728" cy="1188720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9C21FAE0-A82E-FE4D-9E57-90E94F32193F}" type="datetimeFigureOut">
              <a:rPr lang="it-IT" smtClean="0"/>
              <a:t>01/04/2021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5054E0E6-5808-2648-A769-E1D58EE5156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794068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0" r:id="rId1"/>
    <p:sldLayoutId id="2147483941" r:id="rId2"/>
    <p:sldLayoutId id="2147483942" r:id="rId3"/>
    <p:sldLayoutId id="2147483943" r:id="rId4"/>
    <p:sldLayoutId id="2147483944" r:id="rId5"/>
    <p:sldLayoutId id="2147483945" r:id="rId6"/>
    <p:sldLayoutId id="2147483946" r:id="rId7"/>
    <p:sldLayoutId id="2147483947" r:id="rId8"/>
    <p:sldLayoutId id="2147483948" r:id="rId9"/>
    <p:sldLayoutId id="2147483949" r:id="rId10"/>
    <p:sldLayoutId id="2147483950" r:id="rId1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rgbClr val="26262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B47BD9-9FD6-4F36-A088-137313A6013B}" type="datetimeFigureOut">
              <a:rPr lang="it-IT" smtClean="0"/>
              <a:t>01/04/2021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F568D2BA-8CDF-4F02-B056-4C5E6D0279E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39928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2" r:id="rId1"/>
    <p:sldLayoutId id="2147483953" r:id="rId2"/>
    <p:sldLayoutId id="2147483954" r:id="rId3"/>
    <p:sldLayoutId id="2147483955" r:id="rId4"/>
    <p:sldLayoutId id="2147483956" r:id="rId5"/>
    <p:sldLayoutId id="2147483957" r:id="rId6"/>
    <p:sldLayoutId id="2147483958" r:id="rId7"/>
    <p:sldLayoutId id="2147483959" r:id="rId8"/>
    <p:sldLayoutId id="2147483960" r:id="rId9"/>
    <p:sldLayoutId id="2147483961" r:id="rId10"/>
    <p:sldLayoutId id="2147483962" r:id="rId11"/>
    <p:sldLayoutId id="2147483963" r:id="rId12"/>
    <p:sldLayoutId id="2147483964" r:id="rId13"/>
    <p:sldLayoutId id="2147483965" r:id="rId14"/>
    <p:sldLayoutId id="2147483966" r:id="rId15"/>
    <p:sldLayoutId id="2147483967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06022FC-E4CD-4689-8157-461FD74265E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7067" y="1397000"/>
            <a:ext cx="7766936" cy="2653836"/>
          </a:xfrm>
        </p:spPr>
        <p:txBody>
          <a:bodyPr>
            <a:normAutofit/>
          </a:bodyPr>
          <a:lstStyle/>
          <a:p>
            <a:r>
              <a:rPr lang="it-IT" sz="5000"/>
              <a:t>Sorveglianza Malattie infettive prevenibili con il vaccino (2018-2019-2020)</a:t>
            </a:r>
          </a:p>
        </p:txBody>
      </p:sp>
    </p:spTree>
    <p:extLst>
      <p:ext uri="{BB962C8B-B14F-4D97-AF65-F5344CB8AC3E}">
        <p14:creationId xmlns:p14="http://schemas.microsoft.com/office/powerpoint/2010/main" val="14120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>
            <a:extLst>
              <a:ext uri="{FF2B5EF4-FFF2-40B4-BE49-F238E27FC236}">
                <a16:creationId xmlns:a16="http://schemas.microsoft.com/office/drawing/2014/main" id="{8E1A20A2-CE14-4A19-8836-B52868E1A90B}"/>
              </a:ext>
            </a:extLst>
          </p:cNvPr>
          <p:cNvSpPr txBox="1"/>
          <p:nvPr/>
        </p:nvSpPr>
        <p:spPr>
          <a:xfrm>
            <a:off x="433750" y="279602"/>
            <a:ext cx="115362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Morbillo – </a:t>
            </a:r>
            <a:r>
              <a:rPr kumimoji="0" lang="it-IT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Parotite</a:t>
            </a:r>
            <a:r>
              <a:rPr kumimoji="0" lang="it-IT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 – Rosolia - Varicella</a:t>
            </a:r>
          </a:p>
        </p:txBody>
      </p:sp>
      <p:sp>
        <p:nvSpPr>
          <p:cNvPr id="5" name="Rettangolo con angoli arrotondati 4">
            <a:extLst>
              <a:ext uri="{FF2B5EF4-FFF2-40B4-BE49-F238E27FC236}">
                <a16:creationId xmlns:a16="http://schemas.microsoft.com/office/drawing/2014/main" id="{32E55DBA-453D-41C0-8EE5-54C88E955A9F}"/>
              </a:ext>
            </a:extLst>
          </p:cNvPr>
          <p:cNvSpPr/>
          <p:nvPr/>
        </p:nvSpPr>
        <p:spPr>
          <a:xfrm>
            <a:off x="0" y="2554308"/>
            <a:ext cx="3916218" cy="227501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1" i="0" u="none" strike="noStrike" kern="1200" cap="none" spc="0" normalizeH="0" baseline="0" noProof="0" dirty="0">
                <a:ln>
                  <a:noFill/>
                </a:ln>
                <a:solidFill>
                  <a:srgbClr val="2C3C4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2018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2C3C4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315 casi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2C3C4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127 non vaccinati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6" name="Rettangolo con angoli arrotondati 5">
            <a:extLst>
              <a:ext uri="{FF2B5EF4-FFF2-40B4-BE49-F238E27FC236}">
                <a16:creationId xmlns:a16="http://schemas.microsoft.com/office/drawing/2014/main" id="{6AD4B74E-15DD-4FA1-90D4-0F0F2984522F}"/>
              </a:ext>
            </a:extLst>
          </p:cNvPr>
          <p:cNvSpPr/>
          <p:nvPr/>
        </p:nvSpPr>
        <p:spPr>
          <a:xfrm>
            <a:off x="4137891" y="2554308"/>
            <a:ext cx="3916218" cy="227501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1" i="0" u="none" strike="noStrike" kern="1200" cap="none" spc="0" normalizeH="0" baseline="0" noProof="0" dirty="0">
                <a:ln>
                  <a:noFill/>
                </a:ln>
                <a:solidFill>
                  <a:srgbClr val="2C3C4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2019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2C3C4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264 casi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2C3C4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84 non vaccinati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7" name="Rettangolo con angoli arrotondati 6">
            <a:extLst>
              <a:ext uri="{FF2B5EF4-FFF2-40B4-BE49-F238E27FC236}">
                <a16:creationId xmlns:a16="http://schemas.microsoft.com/office/drawing/2014/main" id="{C1D43084-EA10-4B13-9C5A-D6B7A8FE130B}"/>
              </a:ext>
            </a:extLst>
          </p:cNvPr>
          <p:cNvSpPr/>
          <p:nvPr/>
        </p:nvSpPr>
        <p:spPr>
          <a:xfrm>
            <a:off x="8275782" y="2554308"/>
            <a:ext cx="3916218" cy="227501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1" i="0" u="none" strike="noStrike" kern="1200" cap="none" spc="0" normalizeH="0" baseline="0" noProof="0" dirty="0">
                <a:ln>
                  <a:noFill/>
                </a:ln>
                <a:solidFill>
                  <a:srgbClr val="2C3C4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2020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2C3C4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84 casi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2C3C4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34 non vaccinati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378969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>
            <a:extLst>
              <a:ext uri="{FF2B5EF4-FFF2-40B4-BE49-F238E27FC236}">
                <a16:creationId xmlns:a16="http://schemas.microsoft.com/office/drawing/2014/main" id="{8E1A20A2-CE14-4A19-8836-B52868E1A90B}"/>
              </a:ext>
            </a:extLst>
          </p:cNvPr>
          <p:cNvSpPr txBox="1"/>
          <p:nvPr/>
        </p:nvSpPr>
        <p:spPr>
          <a:xfrm>
            <a:off x="433750" y="279602"/>
            <a:ext cx="115362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Morbillo – Parotite – </a:t>
            </a:r>
            <a:r>
              <a:rPr kumimoji="0" lang="it-IT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Rosolia</a:t>
            </a:r>
            <a:r>
              <a:rPr kumimoji="0" lang="it-IT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 - Varicella</a:t>
            </a:r>
          </a:p>
        </p:txBody>
      </p:sp>
      <p:sp>
        <p:nvSpPr>
          <p:cNvPr id="5" name="Rettangolo con angoli arrotondati 4">
            <a:extLst>
              <a:ext uri="{FF2B5EF4-FFF2-40B4-BE49-F238E27FC236}">
                <a16:creationId xmlns:a16="http://schemas.microsoft.com/office/drawing/2014/main" id="{32E55DBA-453D-41C0-8EE5-54C88E955A9F}"/>
              </a:ext>
            </a:extLst>
          </p:cNvPr>
          <p:cNvSpPr/>
          <p:nvPr/>
        </p:nvSpPr>
        <p:spPr>
          <a:xfrm>
            <a:off x="0" y="2554308"/>
            <a:ext cx="3916218" cy="227501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1" i="0" u="none" strike="noStrike" kern="1200" cap="none" spc="0" normalizeH="0" baseline="0" noProof="0" dirty="0">
                <a:ln>
                  <a:noFill/>
                </a:ln>
                <a:solidFill>
                  <a:srgbClr val="2C3C4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2018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2C3C4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18 casi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2C3C4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(1 in gravidanza, non vaccinata)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2C3C4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14 non vaccinati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6" name="Rettangolo con angoli arrotondati 5">
            <a:extLst>
              <a:ext uri="{FF2B5EF4-FFF2-40B4-BE49-F238E27FC236}">
                <a16:creationId xmlns:a16="http://schemas.microsoft.com/office/drawing/2014/main" id="{6AD4B74E-15DD-4FA1-90D4-0F0F2984522F}"/>
              </a:ext>
            </a:extLst>
          </p:cNvPr>
          <p:cNvSpPr/>
          <p:nvPr/>
        </p:nvSpPr>
        <p:spPr>
          <a:xfrm>
            <a:off x="4137891" y="2554308"/>
            <a:ext cx="3916218" cy="227501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1" i="0" u="none" strike="noStrike" kern="1200" cap="none" spc="0" normalizeH="0" baseline="0" noProof="0" dirty="0">
                <a:ln>
                  <a:noFill/>
                </a:ln>
                <a:solidFill>
                  <a:srgbClr val="2C3C4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2019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2C3C4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19 casi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2C3C4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(1 congenita)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2C3C4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14 non vaccinati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7" name="Rettangolo con angoli arrotondati 6">
            <a:extLst>
              <a:ext uri="{FF2B5EF4-FFF2-40B4-BE49-F238E27FC236}">
                <a16:creationId xmlns:a16="http://schemas.microsoft.com/office/drawing/2014/main" id="{C1D43084-EA10-4B13-9C5A-D6B7A8FE130B}"/>
              </a:ext>
            </a:extLst>
          </p:cNvPr>
          <p:cNvSpPr/>
          <p:nvPr/>
        </p:nvSpPr>
        <p:spPr>
          <a:xfrm>
            <a:off x="8275782" y="2554308"/>
            <a:ext cx="3916218" cy="227501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1" i="0" u="none" strike="noStrike" kern="1200" cap="none" spc="0" normalizeH="0" baseline="0" noProof="0" dirty="0">
                <a:ln>
                  <a:noFill/>
                </a:ln>
                <a:solidFill>
                  <a:srgbClr val="2C3C4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2020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2C3C4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5 casi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2C3C4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(1 in gravidanza, non vaccinata)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2C3C4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3 non vaccinati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07990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>
            <a:extLst>
              <a:ext uri="{FF2B5EF4-FFF2-40B4-BE49-F238E27FC236}">
                <a16:creationId xmlns:a16="http://schemas.microsoft.com/office/drawing/2014/main" id="{8E1A20A2-CE14-4A19-8836-B52868E1A90B}"/>
              </a:ext>
            </a:extLst>
          </p:cNvPr>
          <p:cNvSpPr txBox="1"/>
          <p:nvPr/>
        </p:nvSpPr>
        <p:spPr>
          <a:xfrm>
            <a:off x="433750" y="279602"/>
            <a:ext cx="115362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Morbillo – Parotite – Rosolia - </a:t>
            </a:r>
            <a:r>
              <a:rPr kumimoji="0" lang="it-IT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Varicella</a:t>
            </a:r>
          </a:p>
        </p:txBody>
      </p:sp>
      <p:sp>
        <p:nvSpPr>
          <p:cNvPr id="5" name="Rettangolo con angoli arrotondati 4">
            <a:extLst>
              <a:ext uri="{FF2B5EF4-FFF2-40B4-BE49-F238E27FC236}">
                <a16:creationId xmlns:a16="http://schemas.microsoft.com/office/drawing/2014/main" id="{32E55DBA-453D-41C0-8EE5-54C88E955A9F}"/>
              </a:ext>
            </a:extLst>
          </p:cNvPr>
          <p:cNvSpPr/>
          <p:nvPr/>
        </p:nvSpPr>
        <p:spPr>
          <a:xfrm>
            <a:off x="0" y="2554308"/>
            <a:ext cx="3916218" cy="227501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1" i="0" u="none" strike="noStrike" kern="1200" cap="none" spc="0" normalizeH="0" baseline="0" noProof="0" dirty="0">
                <a:ln>
                  <a:noFill/>
                </a:ln>
                <a:solidFill>
                  <a:srgbClr val="2C3C4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2018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2C3C4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19901 casi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2C3C4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19798 non vaccinati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7" name="Rettangolo con angoli arrotondati 6">
            <a:extLst>
              <a:ext uri="{FF2B5EF4-FFF2-40B4-BE49-F238E27FC236}">
                <a16:creationId xmlns:a16="http://schemas.microsoft.com/office/drawing/2014/main" id="{C1D43084-EA10-4B13-9C5A-D6B7A8FE130B}"/>
              </a:ext>
            </a:extLst>
          </p:cNvPr>
          <p:cNvSpPr/>
          <p:nvPr/>
        </p:nvSpPr>
        <p:spPr>
          <a:xfrm>
            <a:off x="8275782" y="2554308"/>
            <a:ext cx="3916218" cy="227501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1" i="0" u="none" strike="noStrike" kern="1200" cap="none" spc="0" normalizeH="0" baseline="0" noProof="0" dirty="0">
                <a:ln>
                  <a:noFill/>
                </a:ln>
                <a:solidFill>
                  <a:srgbClr val="2C3C4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2020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2C3C4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2411 casi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2C3C4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2359 non vaccinati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9" name="Ovale 8">
            <a:extLst>
              <a:ext uri="{FF2B5EF4-FFF2-40B4-BE49-F238E27FC236}">
                <a16:creationId xmlns:a16="http://schemas.microsoft.com/office/drawing/2014/main" id="{2B123F1B-7C69-49B6-B421-1EE274EB4435}"/>
              </a:ext>
            </a:extLst>
          </p:cNvPr>
          <p:cNvSpPr/>
          <p:nvPr/>
        </p:nvSpPr>
        <p:spPr>
          <a:xfrm>
            <a:off x="4283660" y="3894968"/>
            <a:ext cx="729264" cy="254606"/>
          </a:xfrm>
          <a:prstGeom prst="ellipse">
            <a:avLst/>
          </a:prstGeom>
          <a:noFill/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10" name="Ovale 9">
            <a:extLst>
              <a:ext uri="{FF2B5EF4-FFF2-40B4-BE49-F238E27FC236}">
                <a16:creationId xmlns:a16="http://schemas.microsoft.com/office/drawing/2014/main" id="{30E4367D-B99F-44F5-93E2-0F6534476621}"/>
              </a:ext>
            </a:extLst>
          </p:cNvPr>
          <p:cNvSpPr/>
          <p:nvPr/>
        </p:nvSpPr>
        <p:spPr>
          <a:xfrm>
            <a:off x="4283660" y="2960615"/>
            <a:ext cx="729264" cy="254606"/>
          </a:xfrm>
          <a:prstGeom prst="ellipse">
            <a:avLst/>
          </a:prstGeom>
          <a:noFill/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20" name="Rettangolo con angoli arrotondati 19">
            <a:extLst>
              <a:ext uri="{FF2B5EF4-FFF2-40B4-BE49-F238E27FC236}">
                <a16:creationId xmlns:a16="http://schemas.microsoft.com/office/drawing/2014/main" id="{23D8FC29-6125-41FE-8A9A-7CC6271FD6CB}"/>
              </a:ext>
            </a:extLst>
          </p:cNvPr>
          <p:cNvSpPr/>
          <p:nvPr/>
        </p:nvSpPr>
        <p:spPr>
          <a:xfrm>
            <a:off x="4137891" y="2554308"/>
            <a:ext cx="3916218" cy="227501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1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1" i="0" u="none" strike="noStrike" kern="1200" cap="none" spc="0" normalizeH="0" baseline="0" noProof="0" dirty="0">
                <a:ln>
                  <a:noFill/>
                </a:ln>
                <a:solidFill>
                  <a:srgbClr val="2C3C4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2019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2C3C4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13725 casi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2C3C4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13536 non vaccinati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2C3C4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426624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>
            <a:extLst>
              <a:ext uri="{FF2B5EF4-FFF2-40B4-BE49-F238E27FC236}">
                <a16:creationId xmlns:a16="http://schemas.microsoft.com/office/drawing/2014/main" id="{8E1A20A2-CE14-4A19-8836-B52868E1A90B}"/>
              </a:ext>
            </a:extLst>
          </p:cNvPr>
          <p:cNvSpPr txBox="1"/>
          <p:nvPr/>
        </p:nvSpPr>
        <p:spPr>
          <a:xfrm>
            <a:off x="433750" y="279602"/>
            <a:ext cx="115362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Morbillo – Parotite – Rosolia - </a:t>
            </a:r>
            <a:r>
              <a:rPr kumimoji="0" lang="it-IT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Varicella</a:t>
            </a:r>
          </a:p>
        </p:txBody>
      </p:sp>
      <p:sp>
        <p:nvSpPr>
          <p:cNvPr id="9" name="Ovale 8">
            <a:extLst>
              <a:ext uri="{FF2B5EF4-FFF2-40B4-BE49-F238E27FC236}">
                <a16:creationId xmlns:a16="http://schemas.microsoft.com/office/drawing/2014/main" id="{2B123F1B-7C69-49B6-B421-1EE274EB4435}"/>
              </a:ext>
            </a:extLst>
          </p:cNvPr>
          <p:cNvSpPr/>
          <p:nvPr/>
        </p:nvSpPr>
        <p:spPr>
          <a:xfrm>
            <a:off x="4283660" y="3894968"/>
            <a:ext cx="729264" cy="254606"/>
          </a:xfrm>
          <a:prstGeom prst="ellipse">
            <a:avLst/>
          </a:prstGeom>
          <a:noFill/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B0207B8A-3CD0-40ED-B0EA-D3D9BC84BD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1295242"/>
            <a:ext cx="10401300" cy="4448175"/>
          </a:xfrm>
          <a:prstGeom prst="rect">
            <a:avLst/>
          </a:prstGeom>
        </p:spPr>
      </p:pic>
      <p:sp>
        <p:nvSpPr>
          <p:cNvPr id="10" name="Ovale 9">
            <a:extLst>
              <a:ext uri="{FF2B5EF4-FFF2-40B4-BE49-F238E27FC236}">
                <a16:creationId xmlns:a16="http://schemas.microsoft.com/office/drawing/2014/main" id="{30E4367D-B99F-44F5-93E2-0F6534476621}"/>
              </a:ext>
            </a:extLst>
          </p:cNvPr>
          <p:cNvSpPr/>
          <p:nvPr/>
        </p:nvSpPr>
        <p:spPr>
          <a:xfrm>
            <a:off x="4283660" y="2960615"/>
            <a:ext cx="729264" cy="254606"/>
          </a:xfrm>
          <a:prstGeom prst="ellipse">
            <a:avLst/>
          </a:prstGeom>
          <a:noFill/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11" name="Ovale 10">
            <a:extLst>
              <a:ext uri="{FF2B5EF4-FFF2-40B4-BE49-F238E27FC236}">
                <a16:creationId xmlns:a16="http://schemas.microsoft.com/office/drawing/2014/main" id="{929F463C-7AF4-4355-9E58-CBF59C07A272}"/>
              </a:ext>
            </a:extLst>
          </p:cNvPr>
          <p:cNvSpPr/>
          <p:nvPr/>
        </p:nvSpPr>
        <p:spPr>
          <a:xfrm>
            <a:off x="825808" y="2986411"/>
            <a:ext cx="729264" cy="254606"/>
          </a:xfrm>
          <a:prstGeom prst="ellipse">
            <a:avLst/>
          </a:prstGeom>
          <a:noFill/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12" name="Ovale 11">
            <a:extLst>
              <a:ext uri="{FF2B5EF4-FFF2-40B4-BE49-F238E27FC236}">
                <a16:creationId xmlns:a16="http://schemas.microsoft.com/office/drawing/2014/main" id="{FFB3352F-2BD6-481E-BBDF-9CD77C332610}"/>
              </a:ext>
            </a:extLst>
          </p:cNvPr>
          <p:cNvSpPr/>
          <p:nvPr/>
        </p:nvSpPr>
        <p:spPr>
          <a:xfrm>
            <a:off x="4283660" y="1963640"/>
            <a:ext cx="729264" cy="254606"/>
          </a:xfrm>
          <a:prstGeom prst="ellipse">
            <a:avLst/>
          </a:prstGeom>
          <a:noFill/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13" name="Ovale 12">
            <a:extLst>
              <a:ext uri="{FF2B5EF4-FFF2-40B4-BE49-F238E27FC236}">
                <a16:creationId xmlns:a16="http://schemas.microsoft.com/office/drawing/2014/main" id="{06B686A0-143A-4973-85BC-40C81EE84E2A}"/>
              </a:ext>
            </a:extLst>
          </p:cNvPr>
          <p:cNvSpPr/>
          <p:nvPr/>
        </p:nvSpPr>
        <p:spPr>
          <a:xfrm>
            <a:off x="827472" y="3878893"/>
            <a:ext cx="729264" cy="254606"/>
          </a:xfrm>
          <a:prstGeom prst="ellipse">
            <a:avLst/>
          </a:prstGeom>
          <a:noFill/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14" name="Ovale 13">
            <a:extLst>
              <a:ext uri="{FF2B5EF4-FFF2-40B4-BE49-F238E27FC236}">
                <a16:creationId xmlns:a16="http://schemas.microsoft.com/office/drawing/2014/main" id="{C35D796E-4FD0-4CA4-B030-7189E6CB9748}"/>
              </a:ext>
            </a:extLst>
          </p:cNvPr>
          <p:cNvSpPr/>
          <p:nvPr/>
        </p:nvSpPr>
        <p:spPr>
          <a:xfrm>
            <a:off x="821738" y="4893654"/>
            <a:ext cx="729264" cy="254606"/>
          </a:xfrm>
          <a:prstGeom prst="ellipse">
            <a:avLst/>
          </a:prstGeom>
          <a:noFill/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15" name="Ovale 14">
            <a:extLst>
              <a:ext uri="{FF2B5EF4-FFF2-40B4-BE49-F238E27FC236}">
                <a16:creationId xmlns:a16="http://schemas.microsoft.com/office/drawing/2014/main" id="{5F40D059-8DD7-499B-AC4B-EF27251BF0C9}"/>
              </a:ext>
            </a:extLst>
          </p:cNvPr>
          <p:cNvSpPr/>
          <p:nvPr/>
        </p:nvSpPr>
        <p:spPr>
          <a:xfrm>
            <a:off x="4283660" y="4914589"/>
            <a:ext cx="729264" cy="254606"/>
          </a:xfrm>
          <a:prstGeom prst="ellipse">
            <a:avLst/>
          </a:prstGeom>
          <a:noFill/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16" name="Ovale 15">
            <a:extLst>
              <a:ext uri="{FF2B5EF4-FFF2-40B4-BE49-F238E27FC236}">
                <a16:creationId xmlns:a16="http://schemas.microsoft.com/office/drawing/2014/main" id="{E14B4D49-CA74-4A83-ADF4-1625C3B1FAFD}"/>
              </a:ext>
            </a:extLst>
          </p:cNvPr>
          <p:cNvSpPr/>
          <p:nvPr/>
        </p:nvSpPr>
        <p:spPr>
          <a:xfrm>
            <a:off x="7751870" y="2131671"/>
            <a:ext cx="729264" cy="254606"/>
          </a:xfrm>
          <a:prstGeom prst="ellipse">
            <a:avLst/>
          </a:prstGeom>
          <a:noFill/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17" name="Ovale 16">
            <a:extLst>
              <a:ext uri="{FF2B5EF4-FFF2-40B4-BE49-F238E27FC236}">
                <a16:creationId xmlns:a16="http://schemas.microsoft.com/office/drawing/2014/main" id="{0BEF3D8E-B199-48C9-9E97-120269079105}"/>
              </a:ext>
            </a:extLst>
          </p:cNvPr>
          <p:cNvSpPr/>
          <p:nvPr/>
        </p:nvSpPr>
        <p:spPr>
          <a:xfrm>
            <a:off x="7759019" y="2941882"/>
            <a:ext cx="729264" cy="254606"/>
          </a:xfrm>
          <a:prstGeom prst="ellipse">
            <a:avLst/>
          </a:prstGeom>
          <a:noFill/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18" name="Ovale 17">
            <a:extLst>
              <a:ext uri="{FF2B5EF4-FFF2-40B4-BE49-F238E27FC236}">
                <a16:creationId xmlns:a16="http://schemas.microsoft.com/office/drawing/2014/main" id="{66629470-52B5-400E-8659-8B9582DE6187}"/>
              </a:ext>
            </a:extLst>
          </p:cNvPr>
          <p:cNvSpPr/>
          <p:nvPr/>
        </p:nvSpPr>
        <p:spPr>
          <a:xfrm>
            <a:off x="7689477" y="3885602"/>
            <a:ext cx="729264" cy="254606"/>
          </a:xfrm>
          <a:prstGeom prst="ellipse">
            <a:avLst/>
          </a:prstGeom>
          <a:noFill/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19" name="Ovale 18">
            <a:extLst>
              <a:ext uri="{FF2B5EF4-FFF2-40B4-BE49-F238E27FC236}">
                <a16:creationId xmlns:a16="http://schemas.microsoft.com/office/drawing/2014/main" id="{4830CCAD-C8CB-401A-9B4D-C8007579D600}"/>
              </a:ext>
            </a:extLst>
          </p:cNvPr>
          <p:cNvSpPr/>
          <p:nvPr/>
        </p:nvSpPr>
        <p:spPr>
          <a:xfrm>
            <a:off x="7749280" y="5227342"/>
            <a:ext cx="729264" cy="254606"/>
          </a:xfrm>
          <a:prstGeom prst="ellipse">
            <a:avLst/>
          </a:prstGeom>
          <a:noFill/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21" name="Ovale 20">
            <a:extLst>
              <a:ext uri="{FF2B5EF4-FFF2-40B4-BE49-F238E27FC236}">
                <a16:creationId xmlns:a16="http://schemas.microsoft.com/office/drawing/2014/main" id="{24FB7CA9-CF67-438F-B168-7BFEF561AA28}"/>
              </a:ext>
            </a:extLst>
          </p:cNvPr>
          <p:cNvSpPr/>
          <p:nvPr/>
        </p:nvSpPr>
        <p:spPr>
          <a:xfrm>
            <a:off x="815450" y="1971650"/>
            <a:ext cx="729264" cy="254606"/>
          </a:xfrm>
          <a:prstGeom prst="ellipse">
            <a:avLst/>
          </a:prstGeom>
          <a:noFill/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896915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>
            <a:extLst>
              <a:ext uri="{FF2B5EF4-FFF2-40B4-BE49-F238E27FC236}">
                <a16:creationId xmlns:a16="http://schemas.microsoft.com/office/drawing/2014/main" id="{8E1A20A2-CE14-4A19-8836-B52868E1A90B}"/>
              </a:ext>
            </a:extLst>
          </p:cNvPr>
          <p:cNvSpPr txBox="1"/>
          <p:nvPr/>
        </p:nvSpPr>
        <p:spPr>
          <a:xfrm>
            <a:off x="433750" y="279602"/>
            <a:ext cx="115362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Diarrea infettiva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6626BDFE-88CC-4B50-97A8-D3E007B978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749" y="1099490"/>
            <a:ext cx="10410825" cy="1146048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8E0AFA09-EE8E-481D-A968-2CA853BB08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749" y="2423230"/>
            <a:ext cx="10410825" cy="2009775"/>
          </a:xfrm>
          <a:prstGeom prst="rect">
            <a:avLst/>
          </a:prstGeom>
        </p:spPr>
      </p:pic>
      <p:sp>
        <p:nvSpPr>
          <p:cNvPr id="8" name="CasellaDiTesto 7">
            <a:extLst>
              <a:ext uri="{FF2B5EF4-FFF2-40B4-BE49-F238E27FC236}">
                <a16:creationId xmlns:a16="http://schemas.microsoft.com/office/drawing/2014/main" id="{36A77E20-0725-41B9-BCD8-4F73A773456F}"/>
              </a:ext>
            </a:extLst>
          </p:cNvPr>
          <p:cNvSpPr txBox="1"/>
          <p:nvPr/>
        </p:nvSpPr>
        <p:spPr>
          <a:xfrm>
            <a:off x="2667000" y="4804268"/>
            <a:ext cx="6858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98% dei casi di diarrea da Rotavirus nel triennio 2018-2020 in soggetti non vaccinati</a:t>
            </a:r>
          </a:p>
        </p:txBody>
      </p:sp>
    </p:spTree>
    <p:extLst>
      <p:ext uri="{BB962C8B-B14F-4D97-AF65-F5344CB8AC3E}">
        <p14:creationId xmlns:p14="http://schemas.microsoft.com/office/powerpoint/2010/main" val="21758934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B6CB215-32E7-3046-A5C4-F12519859F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62729" y="1289303"/>
            <a:ext cx="9638443" cy="3339303"/>
          </a:xfrm>
          <a:ln>
            <a:noFill/>
          </a:ln>
        </p:spPr>
        <p:txBody>
          <a:bodyPr>
            <a:normAutofit/>
          </a:bodyPr>
          <a:lstStyle/>
          <a:p>
            <a:r>
              <a:rPr lang="it-IT" sz="5000"/>
              <a:t>Data Warehouse </a:t>
            </a:r>
            <a:r>
              <a:rPr lang="it-IT" sz="5000" b="1"/>
              <a:t>DWH</a:t>
            </a:r>
            <a:endParaRPr lang="it-IT" sz="5000"/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B055EFE4-694D-DE40-B903-43C1EBDAE58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2729" y="5499895"/>
            <a:ext cx="9638443" cy="484633"/>
          </a:xfrm>
        </p:spPr>
        <p:txBody>
          <a:bodyPr>
            <a:noAutofit/>
          </a:bodyPr>
          <a:lstStyle/>
          <a:p>
            <a:r>
              <a:rPr lang="it-IT" sz="2800" dirty="0"/>
              <a:t>Portale di governo regionale</a:t>
            </a:r>
          </a:p>
        </p:txBody>
      </p:sp>
    </p:spTree>
    <p:extLst>
      <p:ext uri="{BB962C8B-B14F-4D97-AF65-F5344CB8AC3E}">
        <p14:creationId xmlns:p14="http://schemas.microsoft.com/office/powerpoint/2010/main" val="4103620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767AAB4-CDBD-CE4E-B7AA-8343255C20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Come ci arrivo?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C947D703-1A39-D747-BCA4-4B3D1205DD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Immagine 3" descr="Immagine che contiene testo&#10;&#10;Descrizione generata automaticamente">
            <a:extLst>
              <a:ext uri="{FF2B5EF4-FFF2-40B4-BE49-F238E27FC236}">
                <a16:creationId xmlns:a16="http://schemas.microsoft.com/office/drawing/2014/main" id="{CC31B3E3-8F02-484E-BE0C-E7D23BD09C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2442785"/>
            <a:ext cx="10896600" cy="349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4308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egnaposto contenuto 7">
            <a:extLst>
              <a:ext uri="{FF2B5EF4-FFF2-40B4-BE49-F238E27FC236}">
                <a16:creationId xmlns:a16="http://schemas.microsoft.com/office/drawing/2014/main" id="{F43182CE-B5CD-034E-B024-059A1C15C2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Immagine 3" descr="Immagine che contiene testo&#10;&#10;Descrizione generata automaticamente">
            <a:extLst>
              <a:ext uri="{FF2B5EF4-FFF2-40B4-BE49-F238E27FC236}">
                <a16:creationId xmlns:a16="http://schemas.microsoft.com/office/drawing/2014/main" id="{BC125C71-157A-6B42-BAD7-748A2505FD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960" y="1001654"/>
            <a:ext cx="11941040" cy="4854691"/>
          </a:xfrm>
          <a:prstGeom prst="rect">
            <a:avLst/>
          </a:prstGeom>
        </p:spPr>
      </p:pic>
      <p:sp>
        <p:nvSpPr>
          <p:cNvPr id="10" name="Ovale 9">
            <a:extLst>
              <a:ext uri="{FF2B5EF4-FFF2-40B4-BE49-F238E27FC236}">
                <a16:creationId xmlns:a16="http://schemas.microsoft.com/office/drawing/2014/main" id="{A8F74823-59B0-274C-B472-7942EB0F6D70}"/>
              </a:ext>
            </a:extLst>
          </p:cNvPr>
          <p:cNvSpPr/>
          <p:nvPr/>
        </p:nvSpPr>
        <p:spPr>
          <a:xfrm>
            <a:off x="8053273" y="2939043"/>
            <a:ext cx="1583473" cy="518532"/>
          </a:xfrm>
          <a:prstGeom prst="ellipse">
            <a:avLst/>
          </a:prstGeom>
          <a:noFill/>
          <a:ln w="57150">
            <a:solidFill>
              <a:srgbClr val="2B77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Ovale 4">
            <a:extLst>
              <a:ext uri="{FF2B5EF4-FFF2-40B4-BE49-F238E27FC236}">
                <a16:creationId xmlns:a16="http://schemas.microsoft.com/office/drawing/2014/main" id="{DF1E1449-F0C0-448A-920F-8BC77CB37107}"/>
              </a:ext>
            </a:extLst>
          </p:cNvPr>
          <p:cNvSpPr/>
          <p:nvPr/>
        </p:nvSpPr>
        <p:spPr>
          <a:xfrm>
            <a:off x="4238664" y="2927240"/>
            <a:ext cx="1583473" cy="518532"/>
          </a:xfrm>
          <a:prstGeom prst="ellipse">
            <a:avLst/>
          </a:prstGeom>
          <a:noFill/>
          <a:ln w="57150">
            <a:solidFill>
              <a:srgbClr val="2B77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32492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1" animBg="1"/>
      <p:bldP spid="10" grpId="2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egnaposto contenuto 5" descr="Immagine che contiene testo&#10;&#10;Descrizione generata automaticamente">
            <a:extLst>
              <a:ext uri="{FF2B5EF4-FFF2-40B4-BE49-F238E27FC236}">
                <a16:creationId xmlns:a16="http://schemas.microsoft.com/office/drawing/2014/main" id="{E6E655D3-8CF1-D84C-BFAC-1D4918B5C5F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5882" y="348592"/>
            <a:ext cx="9405814" cy="3909083"/>
          </a:xfrm>
        </p:spPr>
      </p:pic>
      <p:sp>
        <p:nvSpPr>
          <p:cNvPr id="6" name="Ovale 5">
            <a:extLst>
              <a:ext uri="{FF2B5EF4-FFF2-40B4-BE49-F238E27FC236}">
                <a16:creationId xmlns:a16="http://schemas.microsoft.com/office/drawing/2014/main" id="{AA4126F3-617A-8A47-ABE0-723E2BE9B1DF}"/>
              </a:ext>
            </a:extLst>
          </p:cNvPr>
          <p:cNvSpPr/>
          <p:nvPr/>
        </p:nvSpPr>
        <p:spPr>
          <a:xfrm>
            <a:off x="4170556" y="3066585"/>
            <a:ext cx="1728439" cy="657922"/>
          </a:xfrm>
          <a:prstGeom prst="ellipse">
            <a:avLst/>
          </a:prstGeom>
          <a:noFill/>
          <a:ln w="57150">
            <a:solidFill>
              <a:srgbClr val="2B77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EF4B1854-094E-FA45-BD24-D7DD8944DC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8300" y="1450928"/>
            <a:ext cx="8915400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2602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tangolo 8">
            <a:extLst>
              <a:ext uri="{FF2B5EF4-FFF2-40B4-BE49-F238E27FC236}">
                <a16:creationId xmlns:a16="http://schemas.microsoft.com/office/drawing/2014/main" id="{851845AA-F904-4857-84F1-B22E6649B84A}"/>
              </a:ext>
            </a:extLst>
          </p:cNvPr>
          <p:cNvSpPr/>
          <p:nvPr/>
        </p:nvSpPr>
        <p:spPr>
          <a:xfrm>
            <a:off x="389951" y="1191595"/>
            <a:ext cx="2934691" cy="3086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F9428472-49F9-104F-95F7-39D79E8A87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6183815A-1D11-A849-A43A-9A7F1E7714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DDFF1E37-BB2D-B544-8851-5A82657FEB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98004"/>
            <a:ext cx="12192000" cy="6061992"/>
          </a:xfrm>
          <a:prstGeom prst="rect">
            <a:avLst/>
          </a:prstGeom>
        </p:spPr>
      </p:pic>
      <p:sp>
        <p:nvSpPr>
          <p:cNvPr id="5" name="Ovale 4">
            <a:extLst>
              <a:ext uri="{FF2B5EF4-FFF2-40B4-BE49-F238E27FC236}">
                <a16:creationId xmlns:a16="http://schemas.microsoft.com/office/drawing/2014/main" id="{F32226AD-8402-0B48-B9D9-0885408AEE67}"/>
              </a:ext>
            </a:extLst>
          </p:cNvPr>
          <p:cNvSpPr/>
          <p:nvPr/>
        </p:nvSpPr>
        <p:spPr>
          <a:xfrm>
            <a:off x="0" y="3670503"/>
            <a:ext cx="1583473" cy="518532"/>
          </a:xfrm>
          <a:prstGeom prst="ellipse">
            <a:avLst/>
          </a:prstGeom>
          <a:noFill/>
          <a:ln w="57150">
            <a:solidFill>
              <a:srgbClr val="2B77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6" name="Segnaposto contenuto 4">
            <a:extLst>
              <a:ext uri="{FF2B5EF4-FFF2-40B4-BE49-F238E27FC236}">
                <a16:creationId xmlns:a16="http://schemas.microsoft.com/office/drawing/2014/main" id="{D32D5291-4F61-8F4F-B617-7A83D4B484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71111"/>
            <a:ext cx="12058650" cy="5168900"/>
          </a:xfrm>
          <a:prstGeom prst="rect">
            <a:avLst/>
          </a:prstGeom>
        </p:spPr>
      </p:pic>
      <p:sp>
        <p:nvSpPr>
          <p:cNvPr id="7" name="Ovale 6">
            <a:extLst>
              <a:ext uri="{FF2B5EF4-FFF2-40B4-BE49-F238E27FC236}">
                <a16:creationId xmlns:a16="http://schemas.microsoft.com/office/drawing/2014/main" id="{D0B1B1EB-7888-AD44-B134-38C3B005530C}"/>
              </a:ext>
            </a:extLst>
          </p:cNvPr>
          <p:cNvSpPr/>
          <p:nvPr/>
        </p:nvSpPr>
        <p:spPr>
          <a:xfrm>
            <a:off x="471449" y="4978599"/>
            <a:ext cx="1583473" cy="518532"/>
          </a:xfrm>
          <a:prstGeom prst="ellipse">
            <a:avLst/>
          </a:prstGeom>
          <a:noFill/>
          <a:ln w="57150">
            <a:solidFill>
              <a:srgbClr val="2B77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0BB9A07C-99D5-4557-843D-7D55157D6A12}"/>
              </a:ext>
            </a:extLst>
          </p:cNvPr>
          <p:cNvSpPr/>
          <p:nvPr/>
        </p:nvSpPr>
        <p:spPr>
          <a:xfrm>
            <a:off x="389952" y="1200150"/>
            <a:ext cx="2934691" cy="3086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20774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>
            <a:extLst>
              <a:ext uri="{FF2B5EF4-FFF2-40B4-BE49-F238E27FC236}">
                <a16:creationId xmlns:a16="http://schemas.microsoft.com/office/drawing/2014/main" id="{8E1A20A2-CE14-4A19-8836-B52868E1A90B}"/>
              </a:ext>
            </a:extLst>
          </p:cNvPr>
          <p:cNvSpPr txBox="1"/>
          <p:nvPr/>
        </p:nvSpPr>
        <p:spPr>
          <a:xfrm>
            <a:off x="424872" y="341745"/>
            <a:ext cx="115362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Difterite</a:t>
            </a:r>
            <a:r>
              <a:rPr kumimoji="0" lang="it-IT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 – Tetano – Pertosse – Polio – </a:t>
            </a:r>
            <a:r>
              <a:rPr kumimoji="0" lang="it-IT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EpB</a:t>
            </a:r>
            <a:r>
              <a:rPr kumimoji="0" lang="it-IT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 - </a:t>
            </a:r>
            <a:r>
              <a:rPr kumimoji="0" lang="it-IT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Hemophilus</a:t>
            </a:r>
            <a:r>
              <a:rPr kumimoji="0" lang="it-IT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 B</a:t>
            </a:r>
          </a:p>
        </p:txBody>
      </p:sp>
      <p:sp>
        <p:nvSpPr>
          <p:cNvPr id="3" name="Rettangolo con angoli arrotondati 2">
            <a:extLst>
              <a:ext uri="{FF2B5EF4-FFF2-40B4-BE49-F238E27FC236}">
                <a16:creationId xmlns:a16="http://schemas.microsoft.com/office/drawing/2014/main" id="{9E4CD56A-A54B-4FB6-9547-EABF79811C71}"/>
              </a:ext>
            </a:extLst>
          </p:cNvPr>
          <p:cNvSpPr/>
          <p:nvPr/>
        </p:nvSpPr>
        <p:spPr>
          <a:xfrm>
            <a:off x="1225119" y="1988598"/>
            <a:ext cx="3916218" cy="2577909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1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1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1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1" i="0" u="none" strike="noStrike" kern="1200" cap="none" spc="0" normalizeH="0" baseline="0" noProof="0" dirty="0">
                <a:ln>
                  <a:noFill/>
                </a:ln>
                <a:solidFill>
                  <a:srgbClr val="2C3C4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2018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2C3C4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3 Casi (28M; 50F; 65M)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2C3C4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Grumello del monte, Rozzano, Maclodio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2C3C4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(1 caso </a:t>
            </a:r>
            <a:r>
              <a:rPr kumimoji="0" lang="it-IT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2C3C4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a.e</a:t>
            </a: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2C3C4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. Non noto)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2C3C4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Non vaccinati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7" name="Rettangolo con angoli arrotondati 6">
            <a:extLst>
              <a:ext uri="{FF2B5EF4-FFF2-40B4-BE49-F238E27FC236}">
                <a16:creationId xmlns:a16="http://schemas.microsoft.com/office/drawing/2014/main" id="{076FB164-0627-4D45-8627-4B73049E0625}"/>
              </a:ext>
            </a:extLst>
          </p:cNvPr>
          <p:cNvSpPr/>
          <p:nvPr/>
        </p:nvSpPr>
        <p:spPr>
          <a:xfrm>
            <a:off x="6943818" y="1988598"/>
            <a:ext cx="3916218" cy="2578963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1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1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1" i="0" u="none" strike="noStrike" kern="1200" cap="none" spc="0" normalizeH="0" baseline="0" noProof="0" dirty="0">
                <a:ln>
                  <a:noFill/>
                </a:ln>
                <a:solidFill>
                  <a:srgbClr val="2C3C4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2019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2C3C4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1 Caso (51F), Zibido San Giacomo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2C3C4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(</a:t>
            </a:r>
            <a:r>
              <a:rPr kumimoji="0" lang="it-IT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2C3C4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a.e</a:t>
            </a: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2C3C4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. Non noto)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2C3C4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Ciclo completo (ultima dose 1980)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8145348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egnaposto contenuto 4" descr="Immagine che contiene tavolo&#10;&#10;Descrizione generata automaticamente">
            <a:extLst>
              <a:ext uri="{FF2B5EF4-FFF2-40B4-BE49-F238E27FC236}">
                <a16:creationId xmlns:a16="http://schemas.microsoft.com/office/drawing/2014/main" id="{FE5A31B0-7615-7D47-9B78-47CC88FABEE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43467" y="1220724"/>
            <a:ext cx="10905066" cy="4416551"/>
          </a:xfrm>
          <a:prstGeom prst="rect">
            <a:avLst/>
          </a:prstGeom>
          <a:ln>
            <a:noFill/>
          </a:ln>
        </p:spPr>
      </p:pic>
      <p:sp>
        <p:nvSpPr>
          <p:cNvPr id="19" name="Ovale 18">
            <a:extLst>
              <a:ext uri="{FF2B5EF4-FFF2-40B4-BE49-F238E27FC236}">
                <a16:creationId xmlns:a16="http://schemas.microsoft.com/office/drawing/2014/main" id="{6642EB48-0DE3-F340-8A6A-AE7C69F391A9}"/>
              </a:ext>
            </a:extLst>
          </p:cNvPr>
          <p:cNvSpPr/>
          <p:nvPr/>
        </p:nvSpPr>
        <p:spPr>
          <a:xfrm>
            <a:off x="643467" y="3171825"/>
            <a:ext cx="1742546" cy="1643063"/>
          </a:xfrm>
          <a:prstGeom prst="ellipse">
            <a:avLst/>
          </a:prstGeom>
          <a:noFill/>
          <a:ln w="57150">
            <a:solidFill>
              <a:srgbClr val="2B77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21" name="Segnaposto contenuto 4" descr="Immagine che contiene tavolo&#10;&#10;Descrizione generata automaticamente">
            <a:extLst>
              <a:ext uri="{FF2B5EF4-FFF2-40B4-BE49-F238E27FC236}">
                <a16:creationId xmlns:a16="http://schemas.microsoft.com/office/drawing/2014/main" id="{19EEB8FC-4820-0443-9269-7DB8714C76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3467" y="1235011"/>
            <a:ext cx="10905066" cy="4416551"/>
          </a:xfrm>
          <a:prstGeom prst="rect">
            <a:avLst/>
          </a:prstGeom>
          <a:ln>
            <a:noFill/>
          </a:ln>
        </p:spPr>
      </p:pic>
      <p:sp>
        <p:nvSpPr>
          <p:cNvPr id="15" name="Freccia destra 14">
            <a:extLst>
              <a:ext uri="{FF2B5EF4-FFF2-40B4-BE49-F238E27FC236}">
                <a16:creationId xmlns:a16="http://schemas.microsoft.com/office/drawing/2014/main" id="{5B2A28C0-392F-1B4F-83E3-0ADC6C8165B2}"/>
              </a:ext>
            </a:extLst>
          </p:cNvPr>
          <p:cNvSpPr/>
          <p:nvPr/>
        </p:nvSpPr>
        <p:spPr>
          <a:xfrm>
            <a:off x="400580" y="3443287"/>
            <a:ext cx="514350" cy="285751"/>
          </a:xfrm>
          <a:prstGeom prst="rightArrow">
            <a:avLst/>
          </a:prstGeom>
          <a:solidFill>
            <a:srgbClr val="2B773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3" name="Freccia destra 22">
            <a:extLst>
              <a:ext uri="{FF2B5EF4-FFF2-40B4-BE49-F238E27FC236}">
                <a16:creationId xmlns:a16="http://schemas.microsoft.com/office/drawing/2014/main" id="{12C74498-2041-CE4C-B29D-13259272252D}"/>
              </a:ext>
            </a:extLst>
          </p:cNvPr>
          <p:cNvSpPr/>
          <p:nvPr/>
        </p:nvSpPr>
        <p:spPr>
          <a:xfrm>
            <a:off x="400580" y="3664742"/>
            <a:ext cx="514350" cy="285751"/>
          </a:xfrm>
          <a:prstGeom prst="rightArrow">
            <a:avLst/>
          </a:prstGeom>
          <a:solidFill>
            <a:srgbClr val="2B773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4" name="Freccia destra 23">
            <a:extLst>
              <a:ext uri="{FF2B5EF4-FFF2-40B4-BE49-F238E27FC236}">
                <a16:creationId xmlns:a16="http://schemas.microsoft.com/office/drawing/2014/main" id="{0732F81D-9A36-874E-803F-11F72F3634AD}"/>
              </a:ext>
            </a:extLst>
          </p:cNvPr>
          <p:cNvSpPr/>
          <p:nvPr/>
        </p:nvSpPr>
        <p:spPr>
          <a:xfrm>
            <a:off x="400580" y="4239815"/>
            <a:ext cx="514350" cy="285751"/>
          </a:xfrm>
          <a:prstGeom prst="rightArrow">
            <a:avLst/>
          </a:prstGeom>
          <a:solidFill>
            <a:srgbClr val="2B773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99634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5" grpId="0" animBg="1"/>
      <p:bldP spid="23" grpId="0" animBg="1"/>
      <p:bldP spid="2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DC394F3-420B-DC4B-86DD-8DADDDF267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Segnaposto contenuto 3">
            <a:extLst>
              <a:ext uri="{FF2B5EF4-FFF2-40B4-BE49-F238E27FC236}">
                <a16:creationId xmlns:a16="http://schemas.microsoft.com/office/drawing/2014/main" id="{F68F0746-C37E-3A47-8BAD-B79F981E4BF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252845"/>
            <a:ext cx="12192000" cy="6328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740637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645756B-1C56-8C4D-A9CF-4B65C163DD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8" name="Segnaposto contenuto 7">
            <a:extLst>
              <a:ext uri="{FF2B5EF4-FFF2-40B4-BE49-F238E27FC236}">
                <a16:creationId xmlns:a16="http://schemas.microsoft.com/office/drawing/2014/main" id="{56E71A02-5241-5143-A5D4-EDA756E6153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358608" y="2638425"/>
            <a:ext cx="3474785" cy="3101975"/>
          </a:xfrm>
        </p:spPr>
      </p:pic>
      <p:pic>
        <p:nvPicPr>
          <p:cNvPr id="4" name="Immagine 3" descr="Immagine che contiene tavolo&#10;&#10;Descrizione generata automaticamente">
            <a:extLst>
              <a:ext uri="{FF2B5EF4-FFF2-40B4-BE49-F238E27FC236}">
                <a16:creationId xmlns:a16="http://schemas.microsoft.com/office/drawing/2014/main" id="{D1AF2925-A4A6-C943-8A65-C1AFCC718E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17260"/>
            <a:ext cx="12192000" cy="6023479"/>
          </a:xfrm>
          <a:prstGeom prst="rect">
            <a:avLst/>
          </a:prstGeom>
        </p:spPr>
      </p:pic>
      <p:pic>
        <p:nvPicPr>
          <p:cNvPr id="5" name="Segnaposto contenuto 5">
            <a:extLst>
              <a:ext uri="{FF2B5EF4-FFF2-40B4-BE49-F238E27FC236}">
                <a16:creationId xmlns:a16="http://schemas.microsoft.com/office/drawing/2014/main" id="{B0FC9491-1EDF-6F4C-8EB8-C734475AFC3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617" t="1052" r="1265" b="1785"/>
          <a:stretch/>
        </p:blipFill>
        <p:spPr>
          <a:xfrm>
            <a:off x="2957513" y="1027104"/>
            <a:ext cx="5857876" cy="5272088"/>
          </a:xfrm>
          <a:prstGeom prst="rect">
            <a:avLst/>
          </a:prstGeom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76EEC570-1719-5845-A31D-BDFE52AB5B7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22887" y="763524"/>
            <a:ext cx="6727127" cy="5799247"/>
          </a:xfrm>
          <a:prstGeom prst="rect">
            <a:avLst/>
          </a:prstGeom>
        </p:spPr>
      </p:pic>
      <p:pic>
        <p:nvPicPr>
          <p:cNvPr id="11" name="Segnaposto contenuto 4">
            <a:extLst>
              <a:ext uri="{FF2B5EF4-FFF2-40B4-BE49-F238E27FC236}">
                <a16:creationId xmlns:a16="http://schemas.microsoft.com/office/drawing/2014/main" id="{E47B3BBF-2601-C64F-8BBE-DE6463AB8F56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-241" r="-15247" b="-23207"/>
          <a:stretch/>
        </p:blipFill>
        <p:spPr>
          <a:xfrm>
            <a:off x="2589561" y="699972"/>
            <a:ext cx="7663054" cy="6702098"/>
          </a:xfrm>
          <a:prstGeom prst="rect">
            <a:avLst/>
          </a:prstGeom>
        </p:spPr>
      </p:pic>
      <p:pic>
        <p:nvPicPr>
          <p:cNvPr id="13" name="Immagine 12">
            <a:extLst>
              <a:ext uri="{FF2B5EF4-FFF2-40B4-BE49-F238E27FC236}">
                <a16:creationId xmlns:a16="http://schemas.microsoft.com/office/drawing/2014/main" id="{2C9312F9-A944-064C-997C-E73EAB37E35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260795" y="609042"/>
            <a:ext cx="6989219" cy="6248958"/>
          </a:xfrm>
          <a:prstGeom prst="rect">
            <a:avLst/>
          </a:prstGeom>
        </p:spPr>
      </p:pic>
      <p:pic>
        <p:nvPicPr>
          <p:cNvPr id="15" name="Immagine 14">
            <a:extLst>
              <a:ext uri="{FF2B5EF4-FFF2-40B4-BE49-F238E27FC236}">
                <a16:creationId xmlns:a16="http://schemas.microsoft.com/office/drawing/2014/main" id="{8BB83212-8BD1-354F-9686-84140E1491D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270125" y="307504"/>
            <a:ext cx="7308655" cy="6550496"/>
          </a:xfrm>
          <a:prstGeom prst="rect">
            <a:avLst/>
          </a:prstGeom>
        </p:spPr>
      </p:pic>
      <p:sp>
        <p:nvSpPr>
          <p:cNvPr id="16" name="Ovale 15">
            <a:extLst>
              <a:ext uri="{FF2B5EF4-FFF2-40B4-BE49-F238E27FC236}">
                <a16:creationId xmlns:a16="http://schemas.microsoft.com/office/drawing/2014/main" id="{27B872CE-3374-E242-926A-DDDC0E92F8AD}"/>
              </a:ext>
            </a:extLst>
          </p:cNvPr>
          <p:cNvSpPr/>
          <p:nvPr/>
        </p:nvSpPr>
        <p:spPr>
          <a:xfrm>
            <a:off x="5700713" y="3686176"/>
            <a:ext cx="552450" cy="435199"/>
          </a:xfrm>
          <a:prstGeom prst="ellipse">
            <a:avLst/>
          </a:prstGeom>
          <a:noFill/>
          <a:ln w="57150">
            <a:solidFill>
              <a:srgbClr val="2B77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7" name="Ovale 16">
            <a:extLst>
              <a:ext uri="{FF2B5EF4-FFF2-40B4-BE49-F238E27FC236}">
                <a16:creationId xmlns:a16="http://schemas.microsoft.com/office/drawing/2014/main" id="{3102C9C2-30BF-7141-9B05-72E56E69B33F}"/>
              </a:ext>
            </a:extLst>
          </p:cNvPr>
          <p:cNvSpPr/>
          <p:nvPr/>
        </p:nvSpPr>
        <p:spPr>
          <a:xfrm>
            <a:off x="8453981" y="2307894"/>
            <a:ext cx="552450" cy="435199"/>
          </a:xfrm>
          <a:prstGeom prst="ellipse">
            <a:avLst/>
          </a:prstGeom>
          <a:noFill/>
          <a:ln w="57150">
            <a:solidFill>
              <a:srgbClr val="2B77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27714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>
            <a:extLst>
              <a:ext uri="{FF2B5EF4-FFF2-40B4-BE49-F238E27FC236}">
                <a16:creationId xmlns:a16="http://schemas.microsoft.com/office/drawing/2014/main" id="{06B02DA2-FAFE-5943-99DF-833EB508D6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338744"/>
            <a:ext cx="12192000" cy="2180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564169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0B0B3F4-7A7B-454D-94F2-CCC88A56F0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Segnaposto contenuto 4" descr="Immagine che contiene tavolo&#10;&#10;Descrizione generata automaticamente">
            <a:extLst>
              <a:ext uri="{FF2B5EF4-FFF2-40B4-BE49-F238E27FC236}">
                <a16:creationId xmlns:a16="http://schemas.microsoft.com/office/drawing/2014/main" id="{A3E0E3BC-A7D8-D347-A1B0-E6E802A17E9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r="4983"/>
          <a:stretch/>
        </p:blipFill>
        <p:spPr>
          <a:xfrm>
            <a:off x="594360" y="964692"/>
            <a:ext cx="11597640" cy="4928616"/>
          </a:xfrm>
          <a:prstGeom prst="rect">
            <a:avLst/>
          </a:prstGeom>
          <a:ln>
            <a:noFill/>
          </a:ln>
        </p:spPr>
      </p:pic>
      <p:sp>
        <p:nvSpPr>
          <p:cNvPr id="5" name="Freccia destra 4">
            <a:extLst>
              <a:ext uri="{FF2B5EF4-FFF2-40B4-BE49-F238E27FC236}">
                <a16:creationId xmlns:a16="http://schemas.microsoft.com/office/drawing/2014/main" id="{A8B62DB9-7F31-DE49-AD11-0D2A40CADA8D}"/>
              </a:ext>
            </a:extLst>
          </p:cNvPr>
          <p:cNvSpPr/>
          <p:nvPr/>
        </p:nvSpPr>
        <p:spPr>
          <a:xfrm>
            <a:off x="114300" y="3529011"/>
            <a:ext cx="763478" cy="439341"/>
          </a:xfrm>
          <a:prstGeom prst="rightArrow">
            <a:avLst/>
          </a:prstGeom>
          <a:solidFill>
            <a:srgbClr val="2B773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99D389DB-3490-4421-AC9F-3EE29BEBA4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349595"/>
            <a:ext cx="12192000" cy="4358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6287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egnaposto contenuto 8">
            <a:extLst>
              <a:ext uri="{FF2B5EF4-FFF2-40B4-BE49-F238E27FC236}">
                <a16:creationId xmlns:a16="http://schemas.microsoft.com/office/drawing/2014/main" id="{5375D450-00B5-5E4F-AA85-1A7CB4C798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8D0F69A1-940E-4EA3-A7CF-F3B09ED05A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360" y="205740"/>
            <a:ext cx="7010400" cy="6457950"/>
          </a:xfrm>
          <a:prstGeom prst="rect">
            <a:avLst/>
          </a:prstGeom>
        </p:spPr>
      </p:pic>
      <p:sp>
        <p:nvSpPr>
          <p:cNvPr id="5" name="Ovale 4">
            <a:extLst>
              <a:ext uri="{FF2B5EF4-FFF2-40B4-BE49-F238E27FC236}">
                <a16:creationId xmlns:a16="http://schemas.microsoft.com/office/drawing/2014/main" id="{670CE1AF-6D44-4D24-AE21-169CD40EC314}"/>
              </a:ext>
            </a:extLst>
          </p:cNvPr>
          <p:cNvSpPr/>
          <p:nvPr/>
        </p:nvSpPr>
        <p:spPr>
          <a:xfrm>
            <a:off x="1984600" y="525473"/>
            <a:ext cx="1318670" cy="581729"/>
          </a:xfrm>
          <a:prstGeom prst="ellipse">
            <a:avLst/>
          </a:prstGeom>
          <a:noFill/>
          <a:ln w="57150">
            <a:solidFill>
              <a:srgbClr val="2B77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F1D5F6D8-25B8-4E22-9BAD-FA1DFE89C6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33565" y="422910"/>
            <a:ext cx="6324870" cy="6012180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385AFEC4-012F-4CEC-93C8-746C0343CB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06122" y="953322"/>
            <a:ext cx="3486150" cy="3962400"/>
          </a:xfrm>
          <a:prstGeom prst="rect">
            <a:avLst/>
          </a:prstGeom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6BC491A6-0A6A-4505-A9B1-682E1CE9D24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34410" y="975080"/>
            <a:ext cx="3448050" cy="3876675"/>
          </a:xfrm>
          <a:prstGeom prst="rect">
            <a:avLst/>
          </a:prstGeom>
        </p:spPr>
      </p:pic>
      <p:sp>
        <p:nvSpPr>
          <p:cNvPr id="12" name="Freccia in su 11">
            <a:extLst>
              <a:ext uri="{FF2B5EF4-FFF2-40B4-BE49-F238E27FC236}">
                <a16:creationId xmlns:a16="http://schemas.microsoft.com/office/drawing/2014/main" id="{243DE051-C0DF-49CF-8CFF-AED2A139E3F9}"/>
              </a:ext>
            </a:extLst>
          </p:cNvPr>
          <p:cNvSpPr/>
          <p:nvPr/>
        </p:nvSpPr>
        <p:spPr>
          <a:xfrm>
            <a:off x="1070609" y="2913417"/>
            <a:ext cx="962406" cy="1977390"/>
          </a:xfrm>
          <a:prstGeom prst="upArrow">
            <a:avLst/>
          </a:prstGeom>
          <a:solidFill>
            <a:srgbClr val="2B773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75245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7EBEE5FB-9A0A-4179-9B6C-5E6AECF9F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 dirty="0"/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BE16F855-9ADA-4A15-8310-61CF3779A6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476" y="0"/>
            <a:ext cx="10515047" cy="6858000"/>
          </a:xfrm>
          <a:prstGeom prst="rect">
            <a:avLst/>
          </a:prstGeom>
        </p:spPr>
      </p:pic>
      <p:sp>
        <p:nvSpPr>
          <p:cNvPr id="9" name="Ovale 8">
            <a:extLst>
              <a:ext uri="{FF2B5EF4-FFF2-40B4-BE49-F238E27FC236}">
                <a16:creationId xmlns:a16="http://schemas.microsoft.com/office/drawing/2014/main" id="{F054C899-F2E5-4CA4-B33A-4AB82855B073}"/>
              </a:ext>
            </a:extLst>
          </p:cNvPr>
          <p:cNvSpPr/>
          <p:nvPr/>
        </p:nvSpPr>
        <p:spPr>
          <a:xfrm>
            <a:off x="4624930" y="3429000"/>
            <a:ext cx="2541680" cy="581729"/>
          </a:xfrm>
          <a:prstGeom prst="ellipse">
            <a:avLst/>
          </a:prstGeom>
          <a:noFill/>
          <a:ln w="57150">
            <a:solidFill>
              <a:srgbClr val="2B77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1" name="Immagine 10">
            <a:extLst>
              <a:ext uri="{FF2B5EF4-FFF2-40B4-BE49-F238E27FC236}">
                <a16:creationId xmlns:a16="http://schemas.microsoft.com/office/drawing/2014/main" id="{26AFDC9A-972A-4342-A286-2CEF9442C3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8114" y="290864"/>
            <a:ext cx="46953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1284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77E28F39-2279-4645-9910-74EDD12278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6154" y="0"/>
            <a:ext cx="10139692" cy="6858000"/>
          </a:xfrm>
          <a:prstGeom prst="rect">
            <a:avLst/>
          </a:prstGeom>
        </p:spPr>
      </p:pic>
      <p:sp>
        <p:nvSpPr>
          <p:cNvPr id="9" name="Ovale 8">
            <a:extLst>
              <a:ext uri="{FF2B5EF4-FFF2-40B4-BE49-F238E27FC236}">
                <a16:creationId xmlns:a16="http://schemas.microsoft.com/office/drawing/2014/main" id="{DB660C31-F916-4B76-BC3C-F4578A30682A}"/>
              </a:ext>
            </a:extLst>
          </p:cNvPr>
          <p:cNvSpPr/>
          <p:nvPr/>
        </p:nvSpPr>
        <p:spPr>
          <a:xfrm>
            <a:off x="4384900" y="3163942"/>
            <a:ext cx="1981610" cy="581729"/>
          </a:xfrm>
          <a:prstGeom prst="ellipse">
            <a:avLst/>
          </a:prstGeom>
          <a:noFill/>
          <a:ln w="57150">
            <a:solidFill>
              <a:srgbClr val="2B77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A9C8F806-0869-4E01-B6BD-7305DD38E3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6369" y="316671"/>
            <a:ext cx="7420282" cy="6858000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C97BCFDA-8762-487F-9DD0-515BEBCFCC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53329" y="316671"/>
            <a:ext cx="7423322" cy="6858000"/>
          </a:xfrm>
          <a:prstGeom prst="rect">
            <a:avLst/>
          </a:prstGeom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5F90F945-AF5A-41F6-A0B0-614491A72EA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52564" y="316671"/>
            <a:ext cx="7424087" cy="6858000"/>
          </a:xfrm>
          <a:prstGeom prst="rect">
            <a:avLst/>
          </a:prstGeom>
        </p:spPr>
      </p:pic>
      <p:pic>
        <p:nvPicPr>
          <p:cNvPr id="13" name="Immagine 12">
            <a:extLst>
              <a:ext uri="{FF2B5EF4-FFF2-40B4-BE49-F238E27FC236}">
                <a16:creationId xmlns:a16="http://schemas.microsoft.com/office/drawing/2014/main" id="{C9DB578C-D466-4C82-BAE6-B0865FCA6C8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97480" y="316671"/>
            <a:ext cx="7492482" cy="6858000"/>
          </a:xfrm>
          <a:prstGeom prst="rect">
            <a:avLst/>
          </a:prstGeom>
        </p:spPr>
      </p:pic>
      <p:pic>
        <p:nvPicPr>
          <p:cNvPr id="15" name="Immagine 14">
            <a:extLst>
              <a:ext uri="{FF2B5EF4-FFF2-40B4-BE49-F238E27FC236}">
                <a16:creationId xmlns:a16="http://schemas.microsoft.com/office/drawing/2014/main" id="{238A2E52-B8E8-4021-BC00-864082BB8FD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97480" y="316671"/>
            <a:ext cx="7483151" cy="6858000"/>
          </a:xfrm>
          <a:prstGeom prst="rect">
            <a:avLst/>
          </a:prstGeom>
        </p:spPr>
      </p:pic>
      <p:pic>
        <p:nvPicPr>
          <p:cNvPr id="17" name="Immagine 16">
            <a:extLst>
              <a:ext uri="{FF2B5EF4-FFF2-40B4-BE49-F238E27FC236}">
                <a16:creationId xmlns:a16="http://schemas.microsoft.com/office/drawing/2014/main" id="{BCF0914A-E8C6-4F92-B88B-EDA6084366C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697480" y="316671"/>
            <a:ext cx="745273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8049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6B0CB797-9BFF-4479-9F7A-F36F8EB9F7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427B54C8-2DC2-4BB4-9D1D-5E9005131E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12850"/>
            <a:ext cx="12192000" cy="4432300"/>
          </a:xfrm>
          <a:prstGeom prst="rect">
            <a:avLst/>
          </a:prstGeom>
        </p:spPr>
      </p:pic>
      <p:sp>
        <p:nvSpPr>
          <p:cNvPr id="8" name="Freccia in su 7">
            <a:extLst>
              <a:ext uri="{FF2B5EF4-FFF2-40B4-BE49-F238E27FC236}">
                <a16:creationId xmlns:a16="http://schemas.microsoft.com/office/drawing/2014/main" id="{CEEDDEFC-3D55-4FAD-9DE9-4FD1EE20F293}"/>
              </a:ext>
            </a:extLst>
          </p:cNvPr>
          <p:cNvSpPr/>
          <p:nvPr/>
        </p:nvSpPr>
        <p:spPr>
          <a:xfrm rot="5400000">
            <a:off x="681653" y="1158577"/>
            <a:ext cx="519975" cy="1060322"/>
          </a:xfrm>
          <a:prstGeom prst="upArrow">
            <a:avLst/>
          </a:prstGeom>
          <a:solidFill>
            <a:srgbClr val="2B773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51079447-46D8-4281-BA4A-AC4326208B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6822" y="2116032"/>
            <a:ext cx="603556" cy="487722"/>
          </a:xfrm>
          <a:prstGeom prst="rect">
            <a:avLst/>
          </a:prstGeom>
        </p:spPr>
      </p:pic>
      <p:sp>
        <p:nvSpPr>
          <p:cNvPr id="11" name="Freccia in su 10">
            <a:extLst>
              <a:ext uri="{FF2B5EF4-FFF2-40B4-BE49-F238E27FC236}">
                <a16:creationId xmlns:a16="http://schemas.microsoft.com/office/drawing/2014/main" id="{ECC94D83-0F6C-45CC-81BE-4D4E9D68DBF9}"/>
              </a:ext>
            </a:extLst>
          </p:cNvPr>
          <p:cNvSpPr/>
          <p:nvPr/>
        </p:nvSpPr>
        <p:spPr>
          <a:xfrm rot="5400000">
            <a:off x="5474635" y="1753018"/>
            <a:ext cx="519975" cy="1060322"/>
          </a:xfrm>
          <a:prstGeom prst="upArrow">
            <a:avLst/>
          </a:prstGeom>
          <a:solidFill>
            <a:srgbClr val="2B773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820040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3D90B954-B876-499D-AA90-7A84592EDD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42B218D5-60F3-4955-9D01-5A859C2402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12850"/>
            <a:ext cx="12192000" cy="4432300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9CFC01CB-2207-487E-B54C-47EC0AC72A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0822" y="2150322"/>
            <a:ext cx="603556" cy="487722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4696116A-B50E-4FFA-9972-A4C4AD3AD1A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244600"/>
            <a:ext cx="12192000" cy="4400550"/>
          </a:xfrm>
          <a:prstGeom prst="rect">
            <a:avLst/>
          </a:prstGeom>
        </p:spPr>
      </p:pic>
      <p:sp>
        <p:nvSpPr>
          <p:cNvPr id="8" name="Freccia in su 7">
            <a:extLst>
              <a:ext uri="{FF2B5EF4-FFF2-40B4-BE49-F238E27FC236}">
                <a16:creationId xmlns:a16="http://schemas.microsoft.com/office/drawing/2014/main" id="{02375B0E-6AF6-4BA7-9510-B7F703E0400C}"/>
              </a:ext>
            </a:extLst>
          </p:cNvPr>
          <p:cNvSpPr/>
          <p:nvPr/>
        </p:nvSpPr>
        <p:spPr>
          <a:xfrm rot="5400000">
            <a:off x="681653" y="1839520"/>
            <a:ext cx="519975" cy="1060322"/>
          </a:xfrm>
          <a:prstGeom prst="upArrow">
            <a:avLst/>
          </a:prstGeom>
          <a:solidFill>
            <a:srgbClr val="2B773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728839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>
            <a:extLst>
              <a:ext uri="{FF2B5EF4-FFF2-40B4-BE49-F238E27FC236}">
                <a16:creationId xmlns:a16="http://schemas.microsoft.com/office/drawing/2014/main" id="{8E1A20A2-CE14-4A19-8836-B52868E1A90B}"/>
              </a:ext>
            </a:extLst>
          </p:cNvPr>
          <p:cNvSpPr txBox="1"/>
          <p:nvPr/>
        </p:nvSpPr>
        <p:spPr>
          <a:xfrm>
            <a:off x="424872" y="341745"/>
            <a:ext cx="115362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Difterite</a:t>
            </a:r>
            <a:r>
              <a:rPr kumimoji="0" lang="it-IT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 – </a:t>
            </a:r>
            <a:r>
              <a:rPr kumimoji="0" lang="it-IT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Tetano</a:t>
            </a:r>
            <a:r>
              <a:rPr kumimoji="0" lang="it-IT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 – Pertosse – Polio – </a:t>
            </a:r>
            <a:r>
              <a:rPr kumimoji="0" lang="it-IT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EpB</a:t>
            </a:r>
            <a:r>
              <a:rPr kumimoji="0" lang="it-IT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 - </a:t>
            </a:r>
            <a:r>
              <a:rPr kumimoji="0" lang="it-IT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Hemophilus</a:t>
            </a:r>
            <a:r>
              <a:rPr kumimoji="0" lang="it-IT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 B</a:t>
            </a:r>
          </a:p>
        </p:txBody>
      </p:sp>
      <p:sp>
        <p:nvSpPr>
          <p:cNvPr id="5" name="Rettangolo con angoli arrotondati 4">
            <a:extLst>
              <a:ext uri="{FF2B5EF4-FFF2-40B4-BE49-F238E27FC236}">
                <a16:creationId xmlns:a16="http://schemas.microsoft.com/office/drawing/2014/main" id="{32E55DBA-453D-41C0-8EE5-54C88E955A9F}"/>
              </a:ext>
            </a:extLst>
          </p:cNvPr>
          <p:cNvSpPr/>
          <p:nvPr/>
        </p:nvSpPr>
        <p:spPr>
          <a:xfrm>
            <a:off x="0" y="2554308"/>
            <a:ext cx="3916218" cy="227501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1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1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1" i="0" u="none" strike="noStrike" kern="1200" cap="none" spc="0" normalizeH="0" baseline="0" noProof="0" dirty="0">
                <a:ln>
                  <a:noFill/>
                </a:ln>
                <a:solidFill>
                  <a:srgbClr val="2C3C4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2018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2C3C4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9 Casi (9F; 57-91 anni)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2C3C4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 7 non vaccinati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2C3C4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1 caso; 1 dose 2018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2C3C4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1 caso; 3 dosi 1998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6" name="Rettangolo con angoli arrotondati 5">
            <a:extLst>
              <a:ext uri="{FF2B5EF4-FFF2-40B4-BE49-F238E27FC236}">
                <a16:creationId xmlns:a16="http://schemas.microsoft.com/office/drawing/2014/main" id="{6AD4B74E-15DD-4FA1-90D4-0F0F2984522F}"/>
              </a:ext>
            </a:extLst>
          </p:cNvPr>
          <p:cNvSpPr/>
          <p:nvPr/>
        </p:nvSpPr>
        <p:spPr>
          <a:xfrm>
            <a:off x="4137891" y="2554308"/>
            <a:ext cx="3916218" cy="227501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1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1" i="0" u="none" strike="noStrike" kern="1200" cap="none" spc="0" normalizeH="0" baseline="0" noProof="0" dirty="0">
                <a:ln>
                  <a:noFill/>
                </a:ln>
                <a:solidFill>
                  <a:srgbClr val="2C3C4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2019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2C3C4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12 Casi (7F ; 57-90 anni)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2C3C4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11 Non vaccinati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2C3C4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1casp ; 4 dosi 2018 (solo sospetto)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7" name="Rettangolo con angoli arrotondati 6">
            <a:extLst>
              <a:ext uri="{FF2B5EF4-FFF2-40B4-BE49-F238E27FC236}">
                <a16:creationId xmlns:a16="http://schemas.microsoft.com/office/drawing/2014/main" id="{C1D43084-EA10-4B13-9C5A-D6B7A8FE130B}"/>
              </a:ext>
            </a:extLst>
          </p:cNvPr>
          <p:cNvSpPr/>
          <p:nvPr/>
        </p:nvSpPr>
        <p:spPr>
          <a:xfrm>
            <a:off x="8275782" y="2554308"/>
            <a:ext cx="3916218" cy="227501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1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1" i="0" u="none" strike="noStrike" kern="1200" cap="none" spc="0" normalizeH="0" baseline="0" noProof="0" dirty="0">
                <a:ln>
                  <a:noFill/>
                </a:ln>
                <a:solidFill>
                  <a:srgbClr val="2C3C4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2020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2C3C4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7 casi (6 F ; 44-87 anni)</a:t>
            </a:r>
            <a:b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2C3C4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</a:br>
            <a:b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2C3C4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</a:b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2C3C4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Non vaccinati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4300683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09FF54B-3721-4F2C-AB89-25DC99ADA6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FA435862-E4B7-420A-B29D-FFC4FAF971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09374"/>
            <a:ext cx="12192000" cy="4343837"/>
          </a:xfrm>
          <a:prstGeom prst="rect">
            <a:avLst/>
          </a:prstGeom>
        </p:spPr>
      </p:pic>
      <p:sp>
        <p:nvSpPr>
          <p:cNvPr id="8" name="Freccia in su 7">
            <a:extLst>
              <a:ext uri="{FF2B5EF4-FFF2-40B4-BE49-F238E27FC236}">
                <a16:creationId xmlns:a16="http://schemas.microsoft.com/office/drawing/2014/main" id="{DFD75AD1-E010-4EEB-8E88-557D7643043E}"/>
              </a:ext>
            </a:extLst>
          </p:cNvPr>
          <p:cNvSpPr/>
          <p:nvPr/>
        </p:nvSpPr>
        <p:spPr>
          <a:xfrm rot="5400000">
            <a:off x="681654" y="1199441"/>
            <a:ext cx="519975" cy="1060322"/>
          </a:xfrm>
          <a:prstGeom prst="upArrow">
            <a:avLst/>
          </a:prstGeom>
          <a:solidFill>
            <a:srgbClr val="2B773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058816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Segnaposto contenuto 4" descr="Immagine che contiene tavolo&#10;&#10;Descrizione generata automaticamente">
            <a:extLst>
              <a:ext uri="{FF2B5EF4-FFF2-40B4-BE49-F238E27FC236}">
                <a16:creationId xmlns:a16="http://schemas.microsoft.com/office/drawing/2014/main" id="{05625934-A388-4095-BC78-4463B2CB27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8007" y="1177052"/>
            <a:ext cx="11153993" cy="4503895"/>
          </a:xfrm>
          <a:prstGeom prst="rect">
            <a:avLst/>
          </a:prstGeom>
          <a:ln>
            <a:noFill/>
          </a:ln>
        </p:spPr>
      </p:pic>
      <p:sp>
        <p:nvSpPr>
          <p:cNvPr id="8" name="Freccia in su 7">
            <a:extLst>
              <a:ext uri="{FF2B5EF4-FFF2-40B4-BE49-F238E27FC236}">
                <a16:creationId xmlns:a16="http://schemas.microsoft.com/office/drawing/2014/main" id="{35E50BC2-0E57-485D-96F9-EA632E8602CF}"/>
              </a:ext>
            </a:extLst>
          </p:cNvPr>
          <p:cNvSpPr/>
          <p:nvPr/>
        </p:nvSpPr>
        <p:spPr>
          <a:xfrm rot="5400000">
            <a:off x="564685" y="3837002"/>
            <a:ext cx="519975" cy="1060322"/>
          </a:xfrm>
          <a:prstGeom prst="upArrow">
            <a:avLst/>
          </a:prstGeom>
          <a:solidFill>
            <a:srgbClr val="2B773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1F9F4D91-BD22-470F-815D-AD19184E4E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177052"/>
            <a:ext cx="12192000" cy="4433455"/>
          </a:xfrm>
          <a:prstGeom prst="rect">
            <a:avLst/>
          </a:prstGeom>
        </p:spPr>
      </p:pic>
      <p:pic>
        <p:nvPicPr>
          <p:cNvPr id="12" name="Segnaposto contenuto 3">
            <a:extLst>
              <a:ext uri="{FF2B5EF4-FFF2-40B4-BE49-F238E27FC236}">
                <a16:creationId xmlns:a16="http://schemas.microsoft.com/office/drawing/2014/main" id="{74F8A4B7-829D-4022-B681-097C6DE5AF0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3625333" y="910022"/>
            <a:ext cx="4941334" cy="4967514"/>
          </a:xfrm>
        </p:spPr>
      </p:pic>
    </p:spTree>
    <p:extLst>
      <p:ext uri="{BB962C8B-B14F-4D97-AF65-F5344CB8AC3E}">
        <p14:creationId xmlns:p14="http://schemas.microsoft.com/office/powerpoint/2010/main" val="308430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A681885-357D-4B57-9C7E-E1571AFBF2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Obbiettivo (controllare in </a:t>
            </a:r>
            <a:r>
              <a:rPr lang="it-IT" dirty="0" err="1"/>
              <a:t>siavr</a:t>
            </a:r>
            <a:r>
              <a:rPr lang="it-IT" dirty="0"/>
              <a:t>)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637DC5D4-6741-402D-97D7-DE973A5BF6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3869E67B-A72D-4B07-B5A0-1CBE09BF4A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71797"/>
            <a:ext cx="12192000" cy="5114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102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>
            <a:extLst>
              <a:ext uri="{FF2B5EF4-FFF2-40B4-BE49-F238E27FC236}">
                <a16:creationId xmlns:a16="http://schemas.microsoft.com/office/drawing/2014/main" id="{E79BD6AE-40FE-4017-B154-A9479B435D1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006" t="19593" r="27872" b="7813"/>
          <a:stretch/>
        </p:blipFill>
        <p:spPr>
          <a:xfrm>
            <a:off x="0" y="2408894"/>
            <a:ext cx="6949440" cy="4198196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2F2C1823-F638-4151-8294-940D1C0871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Come estrarre i dati?</a:t>
            </a:r>
          </a:p>
        </p:txBody>
      </p:sp>
      <p:pic>
        <p:nvPicPr>
          <p:cNvPr id="4" name="Segnaposto contenuto 3" descr="Immagine che contiene testo&#10;&#10;Descrizione generata automaticamente">
            <a:extLst>
              <a:ext uri="{FF2B5EF4-FFF2-40B4-BE49-F238E27FC236}">
                <a16:creationId xmlns:a16="http://schemas.microsoft.com/office/drawing/2014/main" id="{0E0DF799-2B4D-4706-B60D-94981207550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1229"/>
          <a:stretch/>
        </p:blipFill>
        <p:spPr>
          <a:xfrm>
            <a:off x="5742026" y="2512504"/>
            <a:ext cx="5293152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540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>
            <a:extLst>
              <a:ext uri="{FF2B5EF4-FFF2-40B4-BE49-F238E27FC236}">
                <a16:creationId xmlns:a16="http://schemas.microsoft.com/office/drawing/2014/main" id="{6CE81227-4D4C-4048-B149-E13464F10A02}"/>
              </a:ext>
            </a:extLst>
          </p:cNvPr>
          <p:cNvSpPr txBox="1"/>
          <p:nvPr/>
        </p:nvSpPr>
        <p:spPr>
          <a:xfrm>
            <a:off x="424872" y="341745"/>
            <a:ext cx="115362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Difterite – Tetano – </a:t>
            </a:r>
            <a:r>
              <a:rPr kumimoji="0" lang="it-IT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Pertosse</a:t>
            </a:r>
            <a:r>
              <a:rPr kumimoji="0" lang="it-IT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 – Polio – </a:t>
            </a:r>
            <a:r>
              <a:rPr kumimoji="0" lang="it-IT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EpB</a:t>
            </a:r>
            <a:r>
              <a:rPr kumimoji="0" lang="it-IT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 - </a:t>
            </a:r>
            <a:r>
              <a:rPr kumimoji="0" lang="it-IT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Hemophilus</a:t>
            </a:r>
            <a:r>
              <a:rPr kumimoji="0" lang="it-IT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 B</a:t>
            </a:r>
          </a:p>
        </p:txBody>
      </p:sp>
      <p:graphicFrame>
        <p:nvGraphicFramePr>
          <p:cNvPr id="6" name="Tabella 5">
            <a:extLst>
              <a:ext uri="{FF2B5EF4-FFF2-40B4-BE49-F238E27FC236}">
                <a16:creationId xmlns:a16="http://schemas.microsoft.com/office/drawing/2014/main" id="{F8D43BD9-080E-4152-86B2-B5BB73D9695A}"/>
              </a:ext>
            </a:extLst>
          </p:cNvPr>
          <p:cNvGraphicFramePr>
            <a:graphicFrameLocks noGrp="1"/>
          </p:cNvGraphicFramePr>
          <p:nvPr/>
        </p:nvGraphicFramePr>
        <p:xfrm>
          <a:off x="4080616" y="1133570"/>
          <a:ext cx="4224730" cy="101286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76444">
                  <a:extLst>
                    <a:ext uri="{9D8B030D-6E8A-4147-A177-3AD203B41FA5}">
                      <a16:colId xmlns:a16="http://schemas.microsoft.com/office/drawing/2014/main" val="3311674030"/>
                    </a:ext>
                  </a:extLst>
                </a:gridCol>
                <a:gridCol w="882762">
                  <a:extLst>
                    <a:ext uri="{9D8B030D-6E8A-4147-A177-3AD203B41FA5}">
                      <a16:colId xmlns:a16="http://schemas.microsoft.com/office/drawing/2014/main" val="1840965448"/>
                    </a:ext>
                  </a:extLst>
                </a:gridCol>
                <a:gridCol w="882762">
                  <a:extLst>
                    <a:ext uri="{9D8B030D-6E8A-4147-A177-3AD203B41FA5}">
                      <a16:colId xmlns:a16="http://schemas.microsoft.com/office/drawing/2014/main" val="2447171291"/>
                    </a:ext>
                  </a:extLst>
                </a:gridCol>
                <a:gridCol w="882762">
                  <a:extLst>
                    <a:ext uri="{9D8B030D-6E8A-4147-A177-3AD203B41FA5}">
                      <a16:colId xmlns:a16="http://schemas.microsoft.com/office/drawing/2014/main" val="2486605264"/>
                    </a:ext>
                  </a:extLst>
                </a:gridCol>
              </a:tblGrid>
              <a:tr h="288308"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 dirty="0">
                          <a:effectLst/>
                        </a:rPr>
                        <a:t> 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 dirty="0">
                          <a:effectLst/>
                        </a:rPr>
                        <a:t>2018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 dirty="0">
                          <a:effectLst/>
                        </a:rPr>
                        <a:t>2019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 dirty="0">
                          <a:effectLst/>
                        </a:rPr>
                        <a:t>2020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6131281"/>
                  </a:ext>
                </a:extLst>
              </a:tr>
              <a:tr h="288308"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 dirty="0">
                          <a:effectLst/>
                        </a:rPr>
                        <a:t>N° casi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 dirty="0">
                          <a:effectLst/>
                        </a:rPr>
                        <a:t>226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 dirty="0">
                          <a:effectLst/>
                        </a:rPr>
                        <a:t>190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 dirty="0">
                          <a:effectLst/>
                        </a:rPr>
                        <a:t>50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669195286"/>
                  </a:ext>
                </a:extLst>
              </a:tr>
              <a:tr h="288308"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 dirty="0">
                          <a:effectLst/>
                        </a:rPr>
                        <a:t>Tasso per 100.000 ab.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 dirty="0">
                          <a:effectLst/>
                        </a:rPr>
                        <a:t>2,3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 dirty="0">
                          <a:effectLst/>
                        </a:rPr>
                        <a:t>1,9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u="none" strike="noStrike" dirty="0">
                          <a:effectLst/>
                        </a:rPr>
                        <a:t>0,5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44316730"/>
                  </a:ext>
                </a:extLst>
              </a:tr>
            </a:tbl>
          </a:graphicData>
        </a:graphic>
      </p:graphicFrame>
      <p:pic>
        <p:nvPicPr>
          <p:cNvPr id="8" name="Immagine 7">
            <a:extLst>
              <a:ext uri="{FF2B5EF4-FFF2-40B4-BE49-F238E27FC236}">
                <a16:creationId xmlns:a16="http://schemas.microsoft.com/office/drawing/2014/main" id="{A6CE098A-918C-4B7D-9E4D-5E7D5DBE41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9178" y="2382508"/>
            <a:ext cx="9133644" cy="4442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25106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>
            <a:extLst>
              <a:ext uri="{FF2B5EF4-FFF2-40B4-BE49-F238E27FC236}">
                <a16:creationId xmlns:a16="http://schemas.microsoft.com/office/drawing/2014/main" id="{8E1A20A2-CE14-4A19-8836-B52868E1A90B}"/>
              </a:ext>
            </a:extLst>
          </p:cNvPr>
          <p:cNvSpPr txBox="1"/>
          <p:nvPr/>
        </p:nvSpPr>
        <p:spPr>
          <a:xfrm>
            <a:off x="424872" y="341745"/>
            <a:ext cx="115362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Difterite</a:t>
            </a:r>
            <a:r>
              <a:rPr kumimoji="0" lang="it-IT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 – </a:t>
            </a:r>
            <a:r>
              <a:rPr kumimoji="0" lang="it-IT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Tetano</a:t>
            </a:r>
            <a:r>
              <a:rPr kumimoji="0" lang="it-IT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 – Pertosse – </a:t>
            </a:r>
            <a:r>
              <a:rPr kumimoji="0" lang="it-IT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Polio</a:t>
            </a:r>
            <a:r>
              <a:rPr kumimoji="0" lang="it-IT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 – </a:t>
            </a:r>
            <a:r>
              <a:rPr kumimoji="0" lang="it-IT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EpB</a:t>
            </a:r>
            <a:r>
              <a:rPr kumimoji="0" lang="it-IT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 - </a:t>
            </a:r>
            <a:r>
              <a:rPr kumimoji="0" lang="it-IT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Hemophilus</a:t>
            </a:r>
            <a:r>
              <a:rPr kumimoji="0" lang="it-IT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 B</a:t>
            </a:r>
          </a:p>
        </p:txBody>
      </p:sp>
      <p:sp>
        <p:nvSpPr>
          <p:cNvPr id="12" name="Rettangolo con angoli arrotondati 11">
            <a:extLst>
              <a:ext uri="{FF2B5EF4-FFF2-40B4-BE49-F238E27FC236}">
                <a16:creationId xmlns:a16="http://schemas.microsoft.com/office/drawing/2014/main" id="{CECD8523-7BB6-439D-9D8F-A94499E301F3}"/>
              </a:ext>
            </a:extLst>
          </p:cNvPr>
          <p:cNvSpPr/>
          <p:nvPr/>
        </p:nvSpPr>
        <p:spPr>
          <a:xfrm>
            <a:off x="0" y="2557550"/>
            <a:ext cx="3916218" cy="227501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1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1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1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1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1" i="0" u="none" strike="noStrike" kern="1200" cap="none" spc="0" normalizeH="0" baseline="0" noProof="0" dirty="0">
                <a:ln>
                  <a:noFill/>
                </a:ln>
                <a:solidFill>
                  <a:srgbClr val="2C3C4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2018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2C3C4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89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2C3C4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86 Non vaccinati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2C3C4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1 infezione verticale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2C3C4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M23; 3 dosi, 1995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2C3C4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M40; 2 dosi, 2018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13" name="Rettangolo con angoli arrotondati 12">
            <a:extLst>
              <a:ext uri="{FF2B5EF4-FFF2-40B4-BE49-F238E27FC236}">
                <a16:creationId xmlns:a16="http://schemas.microsoft.com/office/drawing/2014/main" id="{BD42ED71-F584-4A43-AFC8-4AF063C17042}"/>
              </a:ext>
            </a:extLst>
          </p:cNvPr>
          <p:cNvSpPr/>
          <p:nvPr/>
        </p:nvSpPr>
        <p:spPr>
          <a:xfrm>
            <a:off x="4137891" y="2554308"/>
            <a:ext cx="3916218" cy="227501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1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1" i="0" u="none" strike="noStrike" kern="1200" cap="none" spc="0" normalizeH="0" baseline="0" noProof="0" dirty="0">
                <a:ln>
                  <a:noFill/>
                </a:ln>
                <a:solidFill>
                  <a:srgbClr val="2C3C4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2019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2C3C4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72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2C3C4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71 non vaccinati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2C3C4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M31, Non </a:t>
            </a:r>
            <a:r>
              <a:rPr kumimoji="0" lang="it-IT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2C3C4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responder</a:t>
            </a: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2C3C4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 noto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14" name="Rettangolo con angoli arrotondati 13">
            <a:extLst>
              <a:ext uri="{FF2B5EF4-FFF2-40B4-BE49-F238E27FC236}">
                <a16:creationId xmlns:a16="http://schemas.microsoft.com/office/drawing/2014/main" id="{381AC498-D4D8-4CA3-8B65-D4656E104079}"/>
              </a:ext>
            </a:extLst>
          </p:cNvPr>
          <p:cNvSpPr/>
          <p:nvPr/>
        </p:nvSpPr>
        <p:spPr>
          <a:xfrm>
            <a:off x="8275782" y="2554308"/>
            <a:ext cx="3916218" cy="227501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1" i="0" u="none" strike="noStrike" kern="1200" cap="none" spc="0" normalizeH="0" baseline="0" noProof="0" dirty="0">
                <a:ln>
                  <a:noFill/>
                </a:ln>
                <a:solidFill>
                  <a:srgbClr val="2C3C4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2020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2C3C4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36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2C3C4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Non vaccinati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688258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>
            <a:extLst>
              <a:ext uri="{FF2B5EF4-FFF2-40B4-BE49-F238E27FC236}">
                <a16:creationId xmlns:a16="http://schemas.microsoft.com/office/drawing/2014/main" id="{8E1A20A2-CE14-4A19-8836-B52868E1A90B}"/>
              </a:ext>
            </a:extLst>
          </p:cNvPr>
          <p:cNvSpPr txBox="1"/>
          <p:nvPr/>
        </p:nvSpPr>
        <p:spPr>
          <a:xfrm>
            <a:off x="424872" y="341745"/>
            <a:ext cx="115362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Difterite</a:t>
            </a:r>
            <a:r>
              <a:rPr kumimoji="0" lang="it-IT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 – </a:t>
            </a:r>
            <a:r>
              <a:rPr kumimoji="0" lang="it-IT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Tetano</a:t>
            </a:r>
            <a:r>
              <a:rPr kumimoji="0" lang="it-IT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 – Pertosse – Polio – </a:t>
            </a:r>
            <a:r>
              <a:rPr kumimoji="0" lang="it-IT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EpB</a:t>
            </a:r>
            <a:r>
              <a:rPr kumimoji="0" lang="it-IT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 - </a:t>
            </a:r>
            <a:r>
              <a:rPr kumimoji="0" lang="it-IT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Hemophilus</a:t>
            </a:r>
            <a:r>
              <a:rPr kumimoji="0" lang="it-IT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 B</a:t>
            </a:r>
          </a:p>
        </p:txBody>
      </p:sp>
      <p:sp>
        <p:nvSpPr>
          <p:cNvPr id="6" name="Rettangolo con angoli arrotondati 5">
            <a:extLst>
              <a:ext uri="{FF2B5EF4-FFF2-40B4-BE49-F238E27FC236}">
                <a16:creationId xmlns:a16="http://schemas.microsoft.com/office/drawing/2014/main" id="{274B67C7-F5C4-4D84-AB51-9B67A6656D82}"/>
              </a:ext>
            </a:extLst>
          </p:cNvPr>
          <p:cNvSpPr/>
          <p:nvPr/>
        </p:nvSpPr>
        <p:spPr>
          <a:xfrm>
            <a:off x="1359180" y="1554646"/>
            <a:ext cx="3916218" cy="227501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1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1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1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1" i="0" u="none" strike="noStrike" kern="1200" cap="none" spc="0" normalizeH="0" baseline="0" noProof="0" dirty="0">
                <a:ln>
                  <a:noFill/>
                </a:ln>
                <a:solidFill>
                  <a:srgbClr val="2C3C4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2018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2C3C4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12 casi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2C3C4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10 non vaccinati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2C3C4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0F; 2 dosi</a:t>
            </a:r>
            <a:b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2C3C4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</a:b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2C3C4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6M; 3 dosi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7" name="Rettangolo con angoli arrotondati 6">
            <a:extLst>
              <a:ext uri="{FF2B5EF4-FFF2-40B4-BE49-F238E27FC236}">
                <a16:creationId xmlns:a16="http://schemas.microsoft.com/office/drawing/2014/main" id="{279629EE-ED21-4598-A810-6DB3ED47A3AB}"/>
              </a:ext>
            </a:extLst>
          </p:cNvPr>
          <p:cNvSpPr/>
          <p:nvPr/>
        </p:nvSpPr>
        <p:spPr>
          <a:xfrm>
            <a:off x="6916603" y="1554646"/>
            <a:ext cx="3916218" cy="227501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1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1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1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1" i="0" u="none" strike="noStrike" kern="1200" cap="none" spc="0" normalizeH="0" baseline="0" noProof="0" dirty="0">
                <a:ln>
                  <a:noFill/>
                </a:ln>
                <a:solidFill>
                  <a:srgbClr val="2C3C4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2019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2C3C4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6 casi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2C3C4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2C3C4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4 non vaccinati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2C3C4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0M, 2 dosi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2C3C4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0F, 2 dosi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4956085D-6412-4274-AACE-E6706277C4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27756" y="4302572"/>
            <a:ext cx="6115050" cy="809625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C956D33F-9A7B-4CAD-8D9B-93D15142C3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42156" y="5441308"/>
            <a:ext cx="4286250" cy="80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86563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>
            <a:extLst>
              <a:ext uri="{FF2B5EF4-FFF2-40B4-BE49-F238E27FC236}">
                <a16:creationId xmlns:a16="http://schemas.microsoft.com/office/drawing/2014/main" id="{8E1A20A2-CE14-4A19-8836-B52868E1A90B}"/>
              </a:ext>
            </a:extLst>
          </p:cNvPr>
          <p:cNvSpPr txBox="1"/>
          <p:nvPr/>
        </p:nvSpPr>
        <p:spPr>
          <a:xfrm>
            <a:off x="424872" y="341745"/>
            <a:ext cx="115362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Meningococco B </a:t>
            </a:r>
            <a:r>
              <a:rPr kumimoji="0" lang="it-IT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– Meningococco ACW135Y</a:t>
            </a:r>
            <a:endParaRPr kumimoji="0" lang="it-IT" sz="3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8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5" name="Rettangolo con angoli arrotondati 4">
            <a:extLst>
              <a:ext uri="{FF2B5EF4-FFF2-40B4-BE49-F238E27FC236}">
                <a16:creationId xmlns:a16="http://schemas.microsoft.com/office/drawing/2014/main" id="{32E55DBA-453D-41C0-8EE5-54C88E955A9F}"/>
              </a:ext>
            </a:extLst>
          </p:cNvPr>
          <p:cNvSpPr/>
          <p:nvPr/>
        </p:nvSpPr>
        <p:spPr>
          <a:xfrm>
            <a:off x="0" y="1480110"/>
            <a:ext cx="3916218" cy="227501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1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1" i="0" u="none" strike="noStrike" kern="1200" cap="none" spc="0" normalizeH="0" baseline="0" noProof="0" dirty="0">
                <a:ln>
                  <a:noFill/>
                </a:ln>
                <a:solidFill>
                  <a:srgbClr val="2C3C4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2018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2C3C4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10 casi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it-IT" sz="1800" b="1" i="0" u="none" strike="noStrike" kern="1200" cap="none" spc="0" normalizeH="0" baseline="0" noProof="0" dirty="0">
                <a:ln>
                  <a:noFill/>
                </a:ln>
                <a:solidFill>
                  <a:srgbClr val="2C3C4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</a:b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2C3C4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7 non vaccinati</a:t>
            </a:r>
            <a:r>
              <a:rPr kumimoji="0" lang="it-IT" sz="1800" b="1" i="0" u="none" strike="noStrike" kern="1200" cap="none" spc="0" normalizeH="0" baseline="0" noProof="0" dirty="0">
                <a:ln>
                  <a:noFill/>
                </a:ln>
                <a:solidFill>
                  <a:srgbClr val="2C3C4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2C3C4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3 casi; 1 dose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6" name="Rettangolo con angoli arrotondati 5">
            <a:extLst>
              <a:ext uri="{FF2B5EF4-FFF2-40B4-BE49-F238E27FC236}">
                <a16:creationId xmlns:a16="http://schemas.microsoft.com/office/drawing/2014/main" id="{6AD4B74E-15DD-4FA1-90D4-0F0F2984522F}"/>
              </a:ext>
            </a:extLst>
          </p:cNvPr>
          <p:cNvSpPr/>
          <p:nvPr/>
        </p:nvSpPr>
        <p:spPr>
          <a:xfrm>
            <a:off x="4137891" y="1480110"/>
            <a:ext cx="3916218" cy="227501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1" i="0" u="none" strike="noStrike" kern="1200" cap="none" spc="0" normalizeH="0" baseline="0" noProof="0" dirty="0">
                <a:ln>
                  <a:noFill/>
                </a:ln>
                <a:solidFill>
                  <a:srgbClr val="2C3C4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2019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2C3C4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10 casi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2C3C4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7 non vaccinati</a:t>
            </a:r>
            <a:r>
              <a:rPr kumimoji="0" lang="it-IT" sz="1800" b="1" i="0" u="none" strike="noStrike" kern="1200" cap="none" spc="0" normalizeH="0" baseline="0" noProof="0" dirty="0">
                <a:ln>
                  <a:noFill/>
                </a:ln>
                <a:solidFill>
                  <a:srgbClr val="2C3C4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2C3C4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3 casi; 1 dose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7" name="Rettangolo con angoli arrotondati 6">
            <a:extLst>
              <a:ext uri="{FF2B5EF4-FFF2-40B4-BE49-F238E27FC236}">
                <a16:creationId xmlns:a16="http://schemas.microsoft.com/office/drawing/2014/main" id="{C1D43084-EA10-4B13-9C5A-D6B7A8FE130B}"/>
              </a:ext>
            </a:extLst>
          </p:cNvPr>
          <p:cNvSpPr/>
          <p:nvPr/>
        </p:nvSpPr>
        <p:spPr>
          <a:xfrm>
            <a:off x="8275782" y="1480110"/>
            <a:ext cx="3916218" cy="227501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1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1" i="0" u="none" strike="noStrike" kern="1200" cap="none" spc="0" normalizeH="0" baseline="0" noProof="0" dirty="0">
                <a:ln>
                  <a:noFill/>
                </a:ln>
                <a:solidFill>
                  <a:srgbClr val="2C3C4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2020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2C3C4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5 casi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2C3C4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4 non vaccinati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2C3C4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1 caso 4 dosi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00520F32-E704-4B7C-89FA-0E5AD68423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3674" y="4228815"/>
            <a:ext cx="7334249" cy="1019175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9C7573B8-31BF-4655-8F08-0712F6CB98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33675" y="5497080"/>
            <a:ext cx="7334250" cy="101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8824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>
            <a:extLst>
              <a:ext uri="{FF2B5EF4-FFF2-40B4-BE49-F238E27FC236}">
                <a16:creationId xmlns:a16="http://schemas.microsoft.com/office/drawing/2014/main" id="{8E1A20A2-CE14-4A19-8836-B52868E1A90B}"/>
              </a:ext>
            </a:extLst>
          </p:cNvPr>
          <p:cNvSpPr txBox="1"/>
          <p:nvPr/>
        </p:nvSpPr>
        <p:spPr>
          <a:xfrm>
            <a:off x="424872" y="341745"/>
            <a:ext cx="115362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Meningococco B </a:t>
            </a:r>
            <a:r>
              <a:rPr kumimoji="0" lang="it-IT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– </a:t>
            </a:r>
            <a:r>
              <a:rPr kumimoji="0" lang="it-IT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Meningococco ACW135Y</a:t>
            </a:r>
            <a:r>
              <a:rPr kumimoji="0" lang="it-IT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 </a:t>
            </a:r>
            <a:endParaRPr kumimoji="0" lang="it-IT" sz="3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8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5" name="Rettangolo con angoli arrotondati 4">
            <a:extLst>
              <a:ext uri="{FF2B5EF4-FFF2-40B4-BE49-F238E27FC236}">
                <a16:creationId xmlns:a16="http://schemas.microsoft.com/office/drawing/2014/main" id="{32E55DBA-453D-41C0-8EE5-54C88E955A9F}"/>
              </a:ext>
            </a:extLst>
          </p:cNvPr>
          <p:cNvSpPr/>
          <p:nvPr/>
        </p:nvSpPr>
        <p:spPr>
          <a:xfrm>
            <a:off x="0" y="1416801"/>
            <a:ext cx="3916218" cy="227501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1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1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1" i="0" u="none" strike="noStrike" kern="1200" cap="none" spc="0" normalizeH="0" baseline="0" noProof="0" dirty="0">
                <a:ln>
                  <a:noFill/>
                </a:ln>
                <a:solidFill>
                  <a:srgbClr val="2C3C4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2018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2C3C4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6 casi «C»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2C3C4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1 «W135&gt;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it-IT" sz="1800" b="1" i="0" u="none" strike="noStrike" kern="1200" cap="none" spc="0" normalizeH="0" baseline="0" noProof="0" dirty="0">
                <a:ln>
                  <a:noFill/>
                </a:ln>
                <a:solidFill>
                  <a:srgbClr val="2C3C4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</a:b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2C3C4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Non vaccinati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6" name="Rettangolo con angoli arrotondati 5">
            <a:extLst>
              <a:ext uri="{FF2B5EF4-FFF2-40B4-BE49-F238E27FC236}">
                <a16:creationId xmlns:a16="http://schemas.microsoft.com/office/drawing/2014/main" id="{6AD4B74E-15DD-4FA1-90D4-0F0F2984522F}"/>
              </a:ext>
            </a:extLst>
          </p:cNvPr>
          <p:cNvSpPr/>
          <p:nvPr/>
        </p:nvSpPr>
        <p:spPr>
          <a:xfrm>
            <a:off x="4165423" y="1416801"/>
            <a:ext cx="3916218" cy="227501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1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1" i="0" u="none" strike="noStrike" kern="1200" cap="none" spc="0" normalizeH="0" baseline="0" noProof="0" dirty="0">
                <a:ln>
                  <a:noFill/>
                </a:ln>
                <a:solidFill>
                  <a:srgbClr val="2C3C4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2019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2C3C4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8 casi «C»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2C3C4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Non vaccinati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7" name="Rettangolo con angoli arrotondati 6">
            <a:extLst>
              <a:ext uri="{FF2B5EF4-FFF2-40B4-BE49-F238E27FC236}">
                <a16:creationId xmlns:a16="http://schemas.microsoft.com/office/drawing/2014/main" id="{C1D43084-EA10-4B13-9C5A-D6B7A8FE130B}"/>
              </a:ext>
            </a:extLst>
          </p:cNvPr>
          <p:cNvSpPr/>
          <p:nvPr/>
        </p:nvSpPr>
        <p:spPr>
          <a:xfrm>
            <a:off x="8275784" y="1416801"/>
            <a:ext cx="3916218" cy="227501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1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it-IT" sz="1800" b="1" i="0" u="none" strike="noStrike" kern="1200" cap="none" spc="0" normalizeH="0" baseline="0" noProof="0" dirty="0">
                <a:ln>
                  <a:noFill/>
                </a:ln>
                <a:solidFill>
                  <a:srgbClr val="2C3C4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</a:br>
            <a:r>
              <a:rPr kumimoji="0" lang="it-IT" sz="1800" b="1" i="0" u="none" strike="noStrike" kern="1200" cap="none" spc="0" normalizeH="0" baseline="0" noProof="0" dirty="0">
                <a:ln>
                  <a:noFill/>
                </a:ln>
                <a:solidFill>
                  <a:srgbClr val="2C3C4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2020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2C3C4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3 casi «C»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2C3C4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2 non vaccinati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2C3C4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M54; 1 dose post-esposizione; 2020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F9654809-433C-4B4F-B207-71F41F7666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1456" y="4073333"/>
            <a:ext cx="9163050" cy="1019175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68735FB8-313C-4034-807B-5EF99A4018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256" y="5441199"/>
            <a:ext cx="11601450" cy="101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51567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>
            <a:extLst>
              <a:ext uri="{FF2B5EF4-FFF2-40B4-BE49-F238E27FC236}">
                <a16:creationId xmlns:a16="http://schemas.microsoft.com/office/drawing/2014/main" id="{8E1A20A2-CE14-4A19-8836-B52868E1A90B}"/>
              </a:ext>
            </a:extLst>
          </p:cNvPr>
          <p:cNvSpPr txBox="1"/>
          <p:nvPr/>
        </p:nvSpPr>
        <p:spPr>
          <a:xfrm>
            <a:off x="433750" y="279602"/>
            <a:ext cx="115362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Morbillo</a:t>
            </a:r>
            <a:r>
              <a:rPr kumimoji="0" lang="it-IT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 – Parotite – Rosolia - Varicella</a:t>
            </a:r>
          </a:p>
        </p:txBody>
      </p:sp>
      <p:sp>
        <p:nvSpPr>
          <p:cNvPr id="5" name="Rettangolo con angoli arrotondati 4">
            <a:extLst>
              <a:ext uri="{FF2B5EF4-FFF2-40B4-BE49-F238E27FC236}">
                <a16:creationId xmlns:a16="http://schemas.microsoft.com/office/drawing/2014/main" id="{32E55DBA-453D-41C0-8EE5-54C88E955A9F}"/>
              </a:ext>
            </a:extLst>
          </p:cNvPr>
          <p:cNvSpPr/>
          <p:nvPr/>
        </p:nvSpPr>
        <p:spPr>
          <a:xfrm>
            <a:off x="0" y="2554308"/>
            <a:ext cx="3916218" cy="227501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1" i="0" u="none" strike="noStrike" kern="1200" cap="none" spc="0" normalizeH="0" baseline="0" noProof="0" dirty="0">
                <a:ln>
                  <a:noFill/>
                </a:ln>
                <a:solidFill>
                  <a:srgbClr val="2C3C4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2018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2C3C4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250 casi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2C3C4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189 non vaccinati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6" name="Rettangolo con angoli arrotondati 5">
            <a:extLst>
              <a:ext uri="{FF2B5EF4-FFF2-40B4-BE49-F238E27FC236}">
                <a16:creationId xmlns:a16="http://schemas.microsoft.com/office/drawing/2014/main" id="{6AD4B74E-15DD-4FA1-90D4-0F0F2984522F}"/>
              </a:ext>
            </a:extLst>
          </p:cNvPr>
          <p:cNvSpPr/>
          <p:nvPr/>
        </p:nvSpPr>
        <p:spPr>
          <a:xfrm>
            <a:off x="4137891" y="2554308"/>
            <a:ext cx="3916218" cy="227501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1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1" i="0" u="none" strike="noStrike" kern="1200" cap="none" spc="0" normalizeH="0" baseline="0" noProof="0" dirty="0">
                <a:ln>
                  <a:noFill/>
                </a:ln>
                <a:solidFill>
                  <a:srgbClr val="2C3C4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2019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2C3C4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593 casi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2C3C4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461 non vaccinati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2C3C4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(picco nella fascia di età 19-44 anni)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7" name="Rettangolo con angoli arrotondati 6">
            <a:extLst>
              <a:ext uri="{FF2B5EF4-FFF2-40B4-BE49-F238E27FC236}">
                <a16:creationId xmlns:a16="http://schemas.microsoft.com/office/drawing/2014/main" id="{C1D43084-EA10-4B13-9C5A-D6B7A8FE130B}"/>
              </a:ext>
            </a:extLst>
          </p:cNvPr>
          <p:cNvSpPr/>
          <p:nvPr/>
        </p:nvSpPr>
        <p:spPr>
          <a:xfrm>
            <a:off x="8275782" y="2554308"/>
            <a:ext cx="3916218" cy="227501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1" i="0" u="none" strike="noStrike" kern="1200" cap="none" spc="0" normalizeH="0" baseline="0" noProof="0" dirty="0">
                <a:ln>
                  <a:noFill/>
                </a:ln>
                <a:solidFill>
                  <a:srgbClr val="2C3C4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2020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2C3C4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29 casi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2C3C43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20 non vaccinati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2C3C43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56124506"/>
      </p:ext>
    </p:extLst>
  </p:cSld>
  <p:clrMapOvr>
    <a:masterClrMapping/>
  </p:clrMapOvr>
</p:sld>
</file>

<file path=ppt/theme/theme1.xml><?xml version="1.0" encoding="utf-8"?>
<a:theme xmlns:a="http://schemas.openxmlformats.org/drawingml/2006/main" name="Pacco">
  <a:themeElements>
    <a:clrScheme name="Verde giallo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Pacco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cco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4DB32801-28C0-48B0-8C1D-A9A58613615A}"/>
    </a:ext>
  </a:extLst>
</a:theme>
</file>

<file path=ppt/theme/theme2.xml><?xml version="1.0" encoding="utf-8"?>
<a:theme xmlns:a="http://schemas.openxmlformats.org/drawingml/2006/main" name="Sfaccettatura">
  <a:themeElements>
    <a:clrScheme name="Sfaccettatura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Sfaccettatura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faccettatura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{A2B6617D-A119-754F-A134-A74AC0CE7E68}tf10001120</Template>
  <TotalTime>1490</TotalTime>
  <Words>572</Words>
  <Application>Microsoft Office PowerPoint</Application>
  <PresentationFormat>Widescreen</PresentationFormat>
  <Paragraphs>318</Paragraphs>
  <Slides>33</Slides>
  <Notes>4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2</vt:i4>
      </vt:variant>
      <vt:variant>
        <vt:lpstr>Titoli diapositive</vt:lpstr>
      </vt:variant>
      <vt:variant>
        <vt:i4>33</vt:i4>
      </vt:variant>
    </vt:vector>
  </HeadingPairs>
  <TitlesOfParts>
    <vt:vector size="40" baseType="lpstr">
      <vt:lpstr>Arial</vt:lpstr>
      <vt:lpstr>Calibri</vt:lpstr>
      <vt:lpstr>Gill Sans MT</vt:lpstr>
      <vt:lpstr>Trebuchet MS</vt:lpstr>
      <vt:lpstr>Wingdings 3</vt:lpstr>
      <vt:lpstr>Pacco</vt:lpstr>
      <vt:lpstr>Sfaccettatura</vt:lpstr>
      <vt:lpstr>Sorveglianza Malattie infettive prevenibili con il vaccino (2018-2019-2020)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Data Warehouse DWH</vt:lpstr>
      <vt:lpstr>Come ci arrivo?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Obbiettivo (controllare in siavr)</vt:lpstr>
      <vt:lpstr>Come estrarre i dati?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Petra Giulia Della Valle</dc:creator>
  <cp:lastModifiedBy>Giulia Petra Della Valle</cp:lastModifiedBy>
  <cp:revision>31</cp:revision>
  <dcterms:created xsi:type="dcterms:W3CDTF">2021-03-30T15:26:25Z</dcterms:created>
  <dcterms:modified xsi:type="dcterms:W3CDTF">2021-04-01T09:11:08Z</dcterms:modified>
</cp:coreProperties>
</file>