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Helvetica Neue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hFmDIwdbJPT23XFsdYP/PepVs6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 snapToGrid="0">
      <p:cViewPr>
        <p:scale>
          <a:sx n="100" d="100"/>
          <a:sy n="100" d="100"/>
        </p:scale>
        <p:origin x="306" y="-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98a4bc8d0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" name="Google Shape;17;g98a4bc8d0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 indirizza la famiglia</a:t>
            </a:r>
            <a:r>
              <a:rPr lang="en">
                <a:solidFill>
                  <a:schemeClr val="dk1"/>
                </a:solidFill>
              </a:rPr>
              <a:t> in uno dei punti tampone </a:t>
            </a:r>
            <a:r>
              <a:rPr lang="en"/>
              <a:t>dalle 9 alle 13 dal lun al sabato (con autocertificazione anche senza prenotazione) (sezione pediatra)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98a4bc8d0b_3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98a4bc8d0b_3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1">
                <a:solidFill>
                  <a:srgbClr val="202124"/>
                </a:solidFill>
              </a:rPr>
              <a:t>Il pediatra può condividere con l’ATS informazioni </a:t>
            </a:r>
            <a:r>
              <a:rPr lang="en" sz="1000">
                <a:solidFill>
                  <a:srgbClr val="202124"/>
                </a:solidFill>
              </a:rPr>
              <a:t>durante il periodo di sorveglianza di un paziente.</a:t>
            </a:r>
            <a:endParaRPr sz="1000">
              <a:solidFill>
                <a:srgbClr val="202124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rgbClr val="202124"/>
                </a:solidFill>
              </a:rPr>
              <a:t>Sempre selezionando il cittadino dalla lista dei casi e cliccando sull’icona a destra, viene mostrata una finestra dove è possibile inserire una o più note, che saranno </a:t>
            </a:r>
            <a:r>
              <a:rPr lang="en" sz="1000" b="1">
                <a:solidFill>
                  <a:srgbClr val="202124"/>
                </a:solidFill>
              </a:rPr>
              <a:t>visibili all’operatore dell’ATS</a:t>
            </a:r>
            <a:r>
              <a:rPr lang="en" sz="1000">
                <a:solidFill>
                  <a:srgbClr val="202124"/>
                </a:solidFill>
              </a:rPr>
              <a:t>.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98a4bc8d0b_3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" name="Google Shape;33;g98a4bc8d0b_3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</a:rPr>
              <a:t>Il pediatra può in ogni momento controllare la disponibilità dell’esito dei tamponi per i suoi assistiti, selezionando il cittadino interessato dalla lista dei casi e cliccando sull’icona a destra.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98a4bc8d0b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" name="Google Shape;45;g98a4bc8d0b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</a:rPr>
              <a:t>Il pediatra può in ogni momento controllare la disponibilità dell’esito dei tamponi per i suoi assistiti, selezionando il cittadino interessato dalla lista dei casi e cliccando sull’icona a destra.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98ffaf5f6a_2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" name="Google Shape;56;g98ffaf5f6a_2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 indirizza la famiglia</a:t>
            </a:r>
            <a:r>
              <a:rPr lang="en">
                <a:solidFill>
                  <a:schemeClr val="dk1"/>
                </a:solidFill>
              </a:rPr>
              <a:t> in uno dei punti tampone </a:t>
            </a:r>
            <a:r>
              <a:rPr lang="en"/>
              <a:t>dalle 9 alle 13 dal lun al sabato (con autocertificazione anche senza prenotazione) (sezione pediatra)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98a4bc8d0b_3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g98a4bc8d0b_3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800">
                <a:solidFill>
                  <a:srgbClr val="202124"/>
                </a:solidFill>
                <a:highlight>
                  <a:schemeClr val="lt1"/>
                </a:highlight>
              </a:rPr>
              <a:t>inoltre può controllare se tra i suoi assistiti, qualcuno è entrato in contatto con un infetto, quindi se si trova in una situazione a rischio.</a:t>
            </a:r>
            <a:endParaRPr sz="800">
              <a:solidFill>
                <a:srgbClr val="202124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202124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800">
                <a:solidFill>
                  <a:srgbClr val="202124"/>
                </a:solidFill>
                <a:highlight>
                  <a:schemeClr val="lt1"/>
                </a:highlight>
              </a:rPr>
              <a:t>Ultimo tampone richiesto dal cittadino  </a:t>
            </a:r>
            <a:endParaRPr sz="800">
              <a:solidFill>
                <a:srgbClr val="202124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202124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800">
                <a:solidFill>
                  <a:srgbClr val="202124"/>
                </a:solidFill>
                <a:highlight>
                  <a:schemeClr val="lt1"/>
                </a:highlight>
              </a:rPr>
              <a:t>Sorvegliare gli infetti - Monitorare la salute dei propri assistiti</a:t>
            </a:r>
            <a:endParaRPr sz="800">
              <a:solidFill>
                <a:srgbClr val="202124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990187b2f3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g990187b2f3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 indirizza la famiglia</a:t>
            </a:r>
            <a:r>
              <a:rPr lang="en">
                <a:solidFill>
                  <a:schemeClr val="dk1"/>
                </a:solidFill>
              </a:rPr>
              <a:t> in uno dei punti tampone </a:t>
            </a:r>
            <a:r>
              <a:rPr lang="en"/>
              <a:t>dalle 9 alle 13 dal lun al sabato (con autocertificazione anche senza prenotazione) (sezione pediatra)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98f9391f69_1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g98f9391f69_1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800">
                <a:solidFill>
                  <a:srgbClr val="202124"/>
                </a:solidFill>
                <a:highlight>
                  <a:schemeClr val="lt1"/>
                </a:highlight>
              </a:rPr>
              <a:t>inoltre può controllare se tra i suoi assistiti, qualcuno è entrato in contatto con un infetto, quindi se si trova in una situazione a rischio.</a:t>
            </a:r>
            <a:endParaRPr sz="800">
              <a:solidFill>
                <a:srgbClr val="202124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202124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800">
                <a:solidFill>
                  <a:srgbClr val="202124"/>
                </a:solidFill>
                <a:highlight>
                  <a:schemeClr val="lt1"/>
                </a:highlight>
              </a:rPr>
              <a:t>Ultimo tampone richiesto dal cittadino</a:t>
            </a:r>
            <a:endParaRPr sz="800">
              <a:solidFill>
                <a:srgbClr val="202124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98f9391f69_8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g98f9391f69_8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800">
                <a:solidFill>
                  <a:srgbClr val="202124"/>
                </a:solidFill>
                <a:highlight>
                  <a:schemeClr val="lt1"/>
                </a:highlight>
              </a:rPr>
              <a:t>inoltre può controllare se tra i suoi assistiti, qualcuno è entrato in contatto con un infetto, quindi se si trova in una situazione a rischio.</a:t>
            </a:r>
            <a:endParaRPr sz="800">
              <a:solidFill>
                <a:srgbClr val="202124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202124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800">
                <a:solidFill>
                  <a:srgbClr val="202124"/>
                </a:solidFill>
                <a:highlight>
                  <a:schemeClr val="lt1"/>
                </a:highlight>
              </a:rPr>
              <a:t>Ultimo tampone richiesto dal cittadino</a:t>
            </a:r>
            <a:endParaRPr sz="800">
              <a:solidFill>
                <a:srgbClr val="202124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8f9391f69_8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g98f9391f69_8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L_copertina">
  <p:cSld name="RL_copertina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/>
          <p:nvPr/>
        </p:nvSpPr>
        <p:spPr>
          <a:xfrm>
            <a:off x="6592750" y="3985400"/>
            <a:ext cx="2141400" cy="68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L_interno ">
  <p:cSld name="RL_interno 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1" descr="MASTER_slide 16-9_interno con partner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38" y="-152"/>
            <a:ext cx="914346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1"/>
          <p:cNvSpPr txBox="1">
            <a:spLocks noGrp="1"/>
          </p:cNvSpPr>
          <p:nvPr>
            <p:ph type="ctrTitle"/>
          </p:nvPr>
        </p:nvSpPr>
        <p:spPr>
          <a:xfrm>
            <a:off x="685800" y="329222"/>
            <a:ext cx="7772400" cy="6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6633"/>
              </a:buClr>
              <a:buSzPts val="3000"/>
              <a:buFont typeface="Helvetica Neue"/>
              <a:buNone/>
              <a:defRPr sz="3000" b="0" i="0" u="none" strike="noStrike" cap="none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subTitle" idx="1"/>
          </p:nvPr>
        </p:nvSpPr>
        <p:spPr>
          <a:xfrm>
            <a:off x="685800" y="1401379"/>
            <a:ext cx="7772400" cy="33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/>
          <p:nvPr/>
        </p:nvSpPr>
        <p:spPr>
          <a:xfrm>
            <a:off x="-87586" y="1488966"/>
            <a:ext cx="184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9" descr="MASTER_slide 16-9_TAPPO con partner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64700" y="-36400"/>
            <a:ext cx="9272875" cy="52162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9"/>
          <p:cNvSpPr/>
          <p:nvPr/>
        </p:nvSpPr>
        <p:spPr>
          <a:xfrm>
            <a:off x="6592750" y="3985400"/>
            <a:ext cx="2141400" cy="68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g98a4bc8d0b_0_0"/>
          <p:cNvSpPr txBox="1"/>
          <p:nvPr/>
        </p:nvSpPr>
        <p:spPr>
          <a:xfrm>
            <a:off x="1856575" y="1348550"/>
            <a:ext cx="1608000" cy="7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CONTESTO</a:t>
            </a:r>
            <a:endParaRPr sz="10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6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È iniziata la scuola </a:t>
            </a:r>
            <a:endParaRPr sz="8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e </a:t>
            </a:r>
            <a:r>
              <a:rPr lang="en" sz="800" b="1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 bambini tornano in classe. </a:t>
            </a:r>
            <a:endParaRPr sz="800" b="1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g98a4bc8d0b_0_0"/>
          <p:cNvPicPr preferRelativeResize="0"/>
          <p:nvPr/>
        </p:nvPicPr>
        <p:blipFill rotWithShape="1">
          <a:blip r:embed="rId3">
            <a:alphaModFix/>
          </a:blip>
          <a:srcRect l="13843" r="16758" b="14420"/>
          <a:stretch/>
        </p:blipFill>
        <p:spPr>
          <a:xfrm>
            <a:off x="521025" y="1285650"/>
            <a:ext cx="1122994" cy="97572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98a4bc8d0b_0_0"/>
          <p:cNvSpPr txBox="1"/>
          <p:nvPr/>
        </p:nvSpPr>
        <p:spPr>
          <a:xfrm>
            <a:off x="1856575" y="2342500"/>
            <a:ext cx="16080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FAMIGLIA</a:t>
            </a:r>
            <a:endParaRPr sz="10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bambino non si sente bene e </a:t>
            </a:r>
            <a:r>
              <a:rPr lang="en" sz="800" b="1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la mamma avverte il pediatra.</a:t>
            </a:r>
            <a:endParaRPr sz="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22;g98a4bc8d0b_0_0"/>
          <p:cNvPicPr preferRelativeResize="0"/>
          <p:nvPr/>
        </p:nvPicPr>
        <p:blipFill rotWithShape="1">
          <a:blip r:embed="rId4">
            <a:alphaModFix/>
          </a:blip>
          <a:srcRect l="16355" r="14247" b="14420"/>
          <a:stretch/>
        </p:blipFill>
        <p:spPr>
          <a:xfrm>
            <a:off x="521025" y="2395293"/>
            <a:ext cx="1122994" cy="97573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98a4bc8d0b_0_0"/>
          <p:cNvSpPr txBox="1"/>
          <p:nvPr/>
        </p:nvSpPr>
        <p:spPr>
          <a:xfrm>
            <a:off x="1856575" y="3448400"/>
            <a:ext cx="19158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PEDIATRA</a:t>
            </a:r>
            <a:endParaRPr sz="10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pediatra dopo aver accertato i sintomi, segnala il caso e </a:t>
            </a:r>
            <a:r>
              <a:rPr lang="en" sz="8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prenota un tampone per il bambino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i="0" u="none" strike="noStrike" cap="none" dirty="0">
                <a:solidFill>
                  <a:srgbClr val="202124"/>
                </a:solidFill>
              </a:rPr>
              <a:t>oppure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indirizza la famiglia al “punto tampone” </a:t>
            </a:r>
            <a:r>
              <a:rPr lang="it-IT" sz="8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accessibile </a:t>
            </a:r>
            <a:r>
              <a:rPr lang="en" sz="8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con autocertificazione</a:t>
            </a:r>
            <a:endParaRPr sz="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98a4bc8d0b_0_0"/>
          <p:cNvSpPr txBox="1"/>
          <p:nvPr/>
        </p:nvSpPr>
        <p:spPr>
          <a:xfrm>
            <a:off x="444224" y="572125"/>
            <a:ext cx="5539887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 dirty="0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Segnalazioni e monitoraggio casi COVID-19</a:t>
            </a:r>
            <a:endParaRPr sz="1200" b="0" i="0" u="none" strike="noStrike" cap="none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600"/>
            </a:pPr>
            <a:r>
              <a:rPr lang="it-IT" sz="1600" b="1" dirty="0">
                <a:solidFill>
                  <a:srgbClr val="202122"/>
                </a:solidFill>
              </a:rPr>
              <a:t>Come segnalare un caso? </a:t>
            </a:r>
            <a:r>
              <a:rPr lang="en" sz="1600" dirty="0">
                <a:solidFill>
                  <a:srgbClr val="999999"/>
                </a:solidFill>
              </a:rPr>
              <a:t>[</a:t>
            </a:r>
            <a:r>
              <a:rPr lang="en" sz="1600" i="0" u="none" strike="noStrike" cap="none" dirty="0">
                <a:solidFill>
                  <a:srgbClr val="999999"/>
                </a:solidFill>
              </a:rPr>
              <a:t>esempio del Pediatra]</a:t>
            </a:r>
            <a:endParaRPr sz="1600" b="0" i="0" u="none" strike="noStrike" cap="none" dirty="0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g98a4bc8d0b_0_0"/>
          <p:cNvPicPr preferRelativeResize="0"/>
          <p:nvPr/>
        </p:nvPicPr>
        <p:blipFill rotWithShape="1">
          <a:blip r:embed="rId5">
            <a:alphaModFix/>
          </a:blip>
          <a:srcRect l="9547" r="9539"/>
          <a:stretch/>
        </p:blipFill>
        <p:spPr>
          <a:xfrm>
            <a:off x="521026" y="3559044"/>
            <a:ext cx="1122999" cy="975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g98a4bc8d0b_0_0"/>
          <p:cNvPicPr preferRelativeResize="0"/>
          <p:nvPr/>
        </p:nvPicPr>
        <p:blipFill rotWithShape="1">
          <a:blip r:embed="rId6">
            <a:alphaModFix/>
          </a:blip>
          <a:srcRect l="17881" t="9568" r="4743" b="2403"/>
          <a:stretch/>
        </p:blipFill>
        <p:spPr>
          <a:xfrm>
            <a:off x="4740750" y="3364875"/>
            <a:ext cx="3503652" cy="1329349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7" name="Google Shape;27;g98a4bc8d0b_0_0"/>
          <p:cNvPicPr preferRelativeResize="0"/>
          <p:nvPr/>
        </p:nvPicPr>
        <p:blipFill rotWithShape="1">
          <a:blip r:embed="rId7">
            <a:alphaModFix/>
          </a:blip>
          <a:srcRect l="9862" t="3514" r="14910" b="3514"/>
          <a:stretch/>
        </p:blipFill>
        <p:spPr>
          <a:xfrm>
            <a:off x="4245122" y="1800193"/>
            <a:ext cx="1377599" cy="119690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g98a4bc8d0b_0_0"/>
          <p:cNvSpPr txBox="1"/>
          <p:nvPr/>
        </p:nvSpPr>
        <p:spPr>
          <a:xfrm>
            <a:off x="5764050" y="1495800"/>
            <a:ext cx="2532600" cy="18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Per </a:t>
            </a:r>
            <a:r>
              <a:rPr lang="it-IT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accedere a </a:t>
            </a:r>
            <a:r>
              <a:rPr lang="it-IT" sz="1000" b="1" i="0" u="none" strike="noStrike" cap="none" dirty="0" err="1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sMAINF</a:t>
            </a:r>
            <a:r>
              <a:rPr lang="en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il pediatra può accedere in due modi:</a:t>
            </a:r>
            <a:endParaRPr sz="1000" b="1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Tramite il menu SISS</a:t>
            </a: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nella voce</a:t>
            </a:r>
            <a:endParaRPr sz="10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“Altri servizi &gt; Segnalazione Malattie Infettive e Vaccinazioni”</a:t>
            </a:r>
            <a:r>
              <a:rPr lang="en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00" b="1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Oppure</a:t>
            </a:r>
            <a:r>
              <a:rPr lang="en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all’indirizzo: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 dirty="0">
                <a:solidFill>
                  <a:srgbClr val="3367D6"/>
                </a:solidFill>
              </a:rPr>
              <a:t>https://operatorisiss.servizirl.it/mainf</a:t>
            </a:r>
            <a:endParaRPr sz="1000" b="1" dirty="0">
              <a:solidFill>
                <a:srgbClr val="202124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1000" dirty="0">
              <a:solidFill>
                <a:srgbClr val="202124"/>
              </a:solidFill>
              <a:highlight>
                <a:srgbClr val="FFFF00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1000" b="1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20212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20212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" name="Google Shape;29;g98a4bc8d0b_0_0"/>
          <p:cNvCxnSpPr>
            <a:stCxn id="27" idx="1"/>
            <a:endCxn id="26" idx="1"/>
          </p:cNvCxnSpPr>
          <p:nvPr/>
        </p:nvCxnSpPr>
        <p:spPr>
          <a:xfrm>
            <a:off x="4245122" y="2398646"/>
            <a:ext cx="495600" cy="1630800"/>
          </a:xfrm>
          <a:prstGeom prst="bentConnector3">
            <a:avLst>
              <a:gd name="adj1" fmla="val -4804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30" name="Google Shape;30;g98a4bc8d0b_0_0"/>
          <p:cNvSpPr/>
          <p:nvPr/>
        </p:nvSpPr>
        <p:spPr>
          <a:xfrm>
            <a:off x="7246775" y="572125"/>
            <a:ext cx="1296900" cy="4488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it-IT" sz="1000" b="1" dirty="0">
                <a:solidFill>
                  <a:srgbClr val="FFFFFF"/>
                </a:solidFill>
              </a:rPr>
              <a:t>s</a:t>
            </a:r>
            <a:r>
              <a:rPr lang="en" sz="1000" b="1" dirty="0">
                <a:solidFill>
                  <a:srgbClr val="FFFFFF"/>
                </a:solidFill>
              </a:rPr>
              <a:t>MAINF</a:t>
            </a:r>
            <a:endParaRPr sz="1000" b="1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800" b="1" dirty="0">
                <a:solidFill>
                  <a:srgbClr val="FFFFFF"/>
                </a:solidFill>
              </a:rPr>
              <a:t>Malattie infettive e vaccinazioni</a:t>
            </a:r>
            <a:endParaRPr sz="8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98a4bc8d0b_3_20"/>
          <p:cNvSpPr txBox="1"/>
          <p:nvPr/>
        </p:nvSpPr>
        <p:spPr>
          <a:xfrm>
            <a:off x="444225" y="572125"/>
            <a:ext cx="54213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200" b="0" i="0" u="none" strike="noStrike" cap="none" dirty="0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Segnalazioni e monitoraggio casi COVID-19</a:t>
            </a:r>
            <a:endParaRPr sz="1200" b="0" i="0" u="none" strike="noStrike" cap="none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600"/>
            </a:pPr>
            <a:r>
              <a:rPr lang="it-IT" sz="1600" b="1" dirty="0">
                <a:solidFill>
                  <a:srgbClr val="202122"/>
                </a:solidFill>
              </a:rPr>
              <a:t>I segnalati hanno fatto il tampone?</a:t>
            </a:r>
            <a:endParaRPr lang="it-IT" sz="1600" dirty="0"/>
          </a:p>
        </p:txBody>
      </p:sp>
      <p:sp>
        <p:nvSpPr>
          <p:cNvPr id="129" name="Google Shape;129;g98a4bc8d0b_3_20"/>
          <p:cNvSpPr txBox="1"/>
          <p:nvPr/>
        </p:nvSpPr>
        <p:spPr>
          <a:xfrm>
            <a:off x="2307650" y="1428375"/>
            <a:ext cx="1827600" cy="18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SE L’ESITO DEL </a:t>
            </a:r>
            <a:endParaRPr sz="10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TAMPONE È </a:t>
            </a:r>
            <a:r>
              <a:rPr lang="en" sz="1000" b="1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NEGATIVO </a:t>
            </a:r>
            <a:endParaRPr sz="1000" b="1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e lo stato è </a:t>
            </a:r>
            <a:r>
              <a:rPr lang="en" sz="800" b="1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VIROLOGICAMENTE NEGATIVIZZATO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00" b="1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bambino ha avuto un tampone con esito POSITIVO seguito da tamponi con esiti NEGATIVO quest'ultimi effettuati a distanza di almeno 24 ore. </a:t>
            </a:r>
            <a:r>
              <a:rPr lang="en" sz="800" b="1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L’ATS deve confermare la guarigione.</a:t>
            </a:r>
            <a:endParaRPr sz="800" b="1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g98a4bc8d0b_3_20"/>
          <p:cNvPicPr preferRelativeResize="0"/>
          <p:nvPr/>
        </p:nvPicPr>
        <p:blipFill rotWithShape="1">
          <a:blip r:embed="rId3">
            <a:alphaModFix/>
          </a:blip>
          <a:srcRect l="-10" r="10"/>
          <a:stretch/>
        </p:blipFill>
        <p:spPr>
          <a:xfrm>
            <a:off x="4135325" y="1597525"/>
            <a:ext cx="4722797" cy="845417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1" name="Google Shape;131;g98a4bc8d0b_3_20"/>
          <p:cNvSpPr/>
          <p:nvPr/>
        </p:nvSpPr>
        <p:spPr>
          <a:xfrm>
            <a:off x="3965625" y="1511888"/>
            <a:ext cx="512400" cy="269100"/>
          </a:xfrm>
          <a:prstGeom prst="homePlate">
            <a:avLst>
              <a:gd name="adj" fmla="val 50000"/>
            </a:avLst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" name="Google Shape;132;g98a4bc8d0b_3_20"/>
          <p:cNvPicPr preferRelativeResize="0"/>
          <p:nvPr/>
        </p:nvPicPr>
        <p:blipFill rotWithShape="1">
          <a:blip r:embed="rId4">
            <a:alphaModFix/>
          </a:blip>
          <a:srcRect l="13843" r="16759" b="14420"/>
          <a:stretch/>
        </p:blipFill>
        <p:spPr>
          <a:xfrm>
            <a:off x="521040" y="3311218"/>
            <a:ext cx="1562635" cy="135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g98a4bc8d0b_3_20"/>
          <p:cNvSpPr txBox="1"/>
          <p:nvPr/>
        </p:nvSpPr>
        <p:spPr>
          <a:xfrm>
            <a:off x="2307650" y="3392075"/>
            <a:ext cx="1658100" cy="12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SE L’ESITO DEL TAMPONE È </a:t>
            </a:r>
            <a:r>
              <a:rPr lang="en" sz="1000" b="1" i="0" u="none" strike="noStrike" cap="none" dirty="0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NEGATIVO </a:t>
            </a:r>
            <a:endParaRPr sz="1000" b="1" i="0" u="none" strike="noStrike" cap="none" dirty="0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 lo stato è</a:t>
            </a:r>
            <a:r>
              <a:rPr lang="en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GUARITO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l’ATS </a:t>
            </a:r>
            <a:r>
              <a:rPr lang="it-IT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ha verificato la fine  dell’infezione e ha fornito</a:t>
            </a: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il certificato: </a:t>
            </a:r>
            <a:r>
              <a:rPr lang="en" sz="8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bambino potrà tornare a scuola.</a:t>
            </a:r>
            <a:endParaRPr sz="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98a4bc8d0b_3_20"/>
          <p:cNvSpPr/>
          <p:nvPr/>
        </p:nvSpPr>
        <p:spPr>
          <a:xfrm>
            <a:off x="1836675" y="3382850"/>
            <a:ext cx="512400" cy="269100"/>
          </a:xfrm>
          <a:prstGeom prst="homePlate">
            <a:avLst>
              <a:gd name="adj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FFFFFF"/>
                </a:solidFill>
              </a:rPr>
              <a:t>4</a:t>
            </a: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g98a4bc8d0b_3_20"/>
          <p:cNvPicPr preferRelativeResize="0"/>
          <p:nvPr/>
        </p:nvPicPr>
        <p:blipFill rotWithShape="1">
          <a:blip r:embed="rId5">
            <a:alphaModFix/>
          </a:blip>
          <a:srcRect l="1200" r="1200"/>
          <a:stretch/>
        </p:blipFill>
        <p:spPr>
          <a:xfrm>
            <a:off x="4135325" y="3468284"/>
            <a:ext cx="4722799" cy="886741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6" name="Google Shape;136;g98a4bc8d0b_3_20"/>
          <p:cNvSpPr/>
          <p:nvPr/>
        </p:nvSpPr>
        <p:spPr>
          <a:xfrm>
            <a:off x="3965625" y="3382850"/>
            <a:ext cx="512400" cy="269100"/>
          </a:xfrm>
          <a:prstGeom prst="homePlate">
            <a:avLst>
              <a:gd name="adj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FFFFFF"/>
                </a:solidFill>
              </a:rPr>
              <a:t>4</a:t>
            </a: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g98a4bc8d0b_3_20"/>
          <p:cNvPicPr preferRelativeResize="0"/>
          <p:nvPr/>
        </p:nvPicPr>
        <p:blipFill rotWithShape="1">
          <a:blip r:embed="rId6">
            <a:alphaModFix/>
          </a:blip>
          <a:srcRect l="9663" r="9671"/>
          <a:stretch/>
        </p:blipFill>
        <p:spPr>
          <a:xfrm>
            <a:off x="521040" y="1428375"/>
            <a:ext cx="1562635" cy="1357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g98a4bc8d0b_3_20"/>
          <p:cNvSpPr/>
          <p:nvPr/>
        </p:nvSpPr>
        <p:spPr>
          <a:xfrm>
            <a:off x="1836675" y="1511900"/>
            <a:ext cx="512400" cy="269100"/>
          </a:xfrm>
          <a:prstGeom prst="homePlate">
            <a:avLst>
              <a:gd name="adj" fmla="val 50000"/>
            </a:avLst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FFFFFF"/>
                </a:solidFill>
              </a:rPr>
              <a:t>3</a:t>
            </a: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98a4bc8d0b_3_20"/>
          <p:cNvSpPr/>
          <p:nvPr/>
        </p:nvSpPr>
        <p:spPr>
          <a:xfrm>
            <a:off x="7075325" y="1019425"/>
            <a:ext cx="1296900" cy="4488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1">
                <a:solidFill>
                  <a:srgbClr val="FFFFFF"/>
                </a:solidFill>
              </a:rPr>
              <a:t>Sistema di Sorveglianza</a:t>
            </a:r>
            <a:endParaRPr sz="800" b="1">
              <a:solidFill>
                <a:srgbClr val="FFFFFF"/>
              </a:solidFill>
            </a:endParaRPr>
          </a:p>
        </p:txBody>
      </p:sp>
      <p:sp>
        <p:nvSpPr>
          <p:cNvPr id="140" name="Google Shape;140;g98a4bc8d0b_3_20"/>
          <p:cNvSpPr/>
          <p:nvPr/>
        </p:nvSpPr>
        <p:spPr>
          <a:xfrm>
            <a:off x="6209975" y="1922324"/>
            <a:ext cx="705600" cy="579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g98a4bc8d0b_3_20"/>
          <p:cNvSpPr/>
          <p:nvPr/>
        </p:nvSpPr>
        <p:spPr>
          <a:xfrm>
            <a:off x="6133775" y="3851624"/>
            <a:ext cx="705600" cy="579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g98a4bc8d0b_3_20"/>
          <p:cNvSpPr/>
          <p:nvPr/>
        </p:nvSpPr>
        <p:spPr>
          <a:xfrm>
            <a:off x="7146375" y="3544475"/>
            <a:ext cx="344400" cy="886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g98a4bc8d0b_3_7"/>
          <p:cNvPicPr preferRelativeResize="0"/>
          <p:nvPr/>
        </p:nvPicPr>
        <p:blipFill rotWithShape="1">
          <a:blip r:embed="rId3">
            <a:alphaModFix/>
          </a:blip>
          <a:srcRect l="1566" r="2904"/>
          <a:stretch/>
        </p:blipFill>
        <p:spPr>
          <a:xfrm>
            <a:off x="549250" y="1216699"/>
            <a:ext cx="4284101" cy="2430750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6" name="Google Shape;36;g98a4bc8d0b_3_7"/>
          <p:cNvSpPr txBox="1"/>
          <p:nvPr/>
        </p:nvSpPr>
        <p:spPr>
          <a:xfrm>
            <a:off x="444225" y="572125"/>
            <a:ext cx="32625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200" b="0" i="0" u="none" strike="noStrike" cap="none" dirty="0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Segnalazioni e monitoraggio casi COVID-19</a:t>
            </a:r>
            <a:endParaRPr sz="1200" b="0" i="0" u="none" strike="noStrike" cap="none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 i="0" u="none" strike="noStrike" cap="none" dirty="0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Come segnalare un caso?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g98a4bc8d0b_3_7"/>
          <p:cNvSpPr/>
          <p:nvPr/>
        </p:nvSpPr>
        <p:spPr>
          <a:xfrm>
            <a:off x="3835900" y="1468554"/>
            <a:ext cx="2445300" cy="1198422"/>
          </a:xfrm>
          <a:prstGeom prst="roundRect">
            <a:avLst>
              <a:gd name="adj" fmla="val 7119"/>
            </a:avLst>
          </a:prstGeom>
          <a:solidFill>
            <a:srgbClr val="FFFFFF"/>
          </a:solidFill>
          <a:ln>
            <a:noFill/>
          </a:ln>
          <a:effectLst>
            <a:outerShdw blurRad="214313" dist="5715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pediatra </a:t>
            </a:r>
            <a:r>
              <a:rPr lang="en" sz="1000" b="1" i="0" u="none" strike="noStrike" cap="none" dirty="0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inserisce in sMAINF  i dati del bambino richiesti dal form</a:t>
            </a: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, i recapiti e la data di inizio dell’insorgenza dei sintomi.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dirty="0">
                <a:solidFill>
                  <a:srgbClr val="056633"/>
                </a:solidFill>
              </a:rPr>
              <a:t>NON</a:t>
            </a:r>
            <a:r>
              <a:rPr lang="en" sz="1000" dirty="0">
                <a:solidFill>
                  <a:srgbClr val="202124"/>
                </a:solidFill>
              </a:rPr>
              <a:t> deve indicare la </a:t>
            </a:r>
            <a:r>
              <a:rPr lang="en" sz="1000" b="1" dirty="0">
                <a:solidFill>
                  <a:srgbClr val="056633"/>
                </a:solidFill>
              </a:rPr>
              <a:t>data fine sorveglianza </a:t>
            </a:r>
            <a:r>
              <a:rPr lang="it-IT" sz="1000" b="1" dirty="0">
                <a:solidFill>
                  <a:srgbClr val="056633"/>
                </a:solidFill>
              </a:rPr>
              <a:t>né data fine isolamento</a:t>
            </a:r>
            <a:r>
              <a:rPr lang="en" sz="1000" dirty="0">
                <a:solidFill>
                  <a:srgbClr val="202124"/>
                </a:solidFill>
              </a:rPr>
              <a:t>.</a:t>
            </a:r>
            <a:endParaRPr sz="1000" b="1" i="0" u="none" strike="noStrike" cap="none" dirty="0">
              <a:solidFill>
                <a:srgbClr val="0566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g98a4bc8d0b_3_7"/>
          <p:cNvSpPr/>
          <p:nvPr/>
        </p:nvSpPr>
        <p:spPr>
          <a:xfrm>
            <a:off x="3912100" y="1210629"/>
            <a:ext cx="344700" cy="333000"/>
          </a:xfrm>
          <a:prstGeom prst="roundRect">
            <a:avLst>
              <a:gd name="adj" fmla="val 16667"/>
            </a:avLst>
          </a:prstGeom>
          <a:solidFill>
            <a:srgbClr val="0566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" name="Google Shape;39;g98a4bc8d0b_3_7"/>
          <p:cNvPicPr preferRelativeResize="0"/>
          <p:nvPr/>
        </p:nvPicPr>
        <p:blipFill rotWithShape="1">
          <a:blip r:embed="rId4">
            <a:alphaModFix/>
          </a:blip>
          <a:srcRect l="2239" r="3669"/>
          <a:stretch/>
        </p:blipFill>
        <p:spPr>
          <a:xfrm>
            <a:off x="3192075" y="2884825"/>
            <a:ext cx="5531199" cy="1873025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0" name="Google Shape;40;g98a4bc8d0b_3_7"/>
          <p:cNvSpPr/>
          <p:nvPr/>
        </p:nvSpPr>
        <p:spPr>
          <a:xfrm>
            <a:off x="6148275" y="2074822"/>
            <a:ext cx="2445300" cy="1129800"/>
          </a:xfrm>
          <a:prstGeom prst="roundRect">
            <a:avLst>
              <a:gd name="adj" fmla="val 7621"/>
            </a:avLst>
          </a:prstGeom>
          <a:solidFill>
            <a:srgbClr val="FFFFFF"/>
          </a:solidFill>
          <a:ln>
            <a:noFill/>
          </a:ln>
          <a:effectLst>
            <a:outerShdw blurRad="214313" dist="5715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1" i="0" u="none" strike="noStrike" cap="none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È importante inserire i nominativi delle persone che hanno avuto contatti con il bambino.</a:t>
            </a:r>
            <a:endParaRPr sz="1000" b="1" i="0" u="none" strike="noStrike" cap="none">
              <a:solidFill>
                <a:srgbClr val="05663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g98a4bc8d0b_3_7"/>
          <p:cNvSpPr/>
          <p:nvPr/>
        </p:nvSpPr>
        <p:spPr>
          <a:xfrm>
            <a:off x="6224475" y="1886347"/>
            <a:ext cx="344700" cy="333000"/>
          </a:xfrm>
          <a:prstGeom prst="roundRect">
            <a:avLst>
              <a:gd name="adj" fmla="val 16667"/>
            </a:avLst>
          </a:prstGeom>
          <a:solidFill>
            <a:srgbClr val="0566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98a4bc8d0b_3_7"/>
          <p:cNvSpPr/>
          <p:nvPr/>
        </p:nvSpPr>
        <p:spPr>
          <a:xfrm>
            <a:off x="7246775" y="572125"/>
            <a:ext cx="1296900" cy="4488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it-IT" sz="1000" b="1" dirty="0">
                <a:solidFill>
                  <a:srgbClr val="FFFFFF"/>
                </a:solidFill>
              </a:rPr>
              <a:t>s</a:t>
            </a:r>
            <a:r>
              <a:rPr lang="en" sz="1000" b="1" dirty="0">
                <a:solidFill>
                  <a:srgbClr val="FFFFFF"/>
                </a:solidFill>
              </a:rPr>
              <a:t>MAINF</a:t>
            </a:r>
            <a:endParaRPr sz="1000" b="1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800" b="1" dirty="0">
                <a:solidFill>
                  <a:srgbClr val="FFFFFF"/>
                </a:solidFill>
              </a:rPr>
              <a:t>Malattie infettive e vaccinazioni</a:t>
            </a:r>
            <a:endParaRPr sz="8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98a4bc8d0b_0_16"/>
          <p:cNvSpPr txBox="1"/>
          <p:nvPr/>
        </p:nvSpPr>
        <p:spPr>
          <a:xfrm>
            <a:off x="444225" y="572125"/>
            <a:ext cx="32625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Segnalazioni e monitoraggio casi COVID-19</a:t>
            </a:r>
            <a:endParaRPr sz="1200" b="0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 i="0" u="none" strike="noStrike" cap="none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Come segnalare un caso?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Google Shape;48;g98a4bc8d0b_0_16"/>
          <p:cNvPicPr preferRelativeResize="0"/>
          <p:nvPr/>
        </p:nvPicPr>
        <p:blipFill rotWithShape="1">
          <a:blip r:embed="rId3">
            <a:alphaModFix/>
          </a:blip>
          <a:srcRect l="11035" t="16905" r="9282" b="42269"/>
          <a:stretch/>
        </p:blipFill>
        <p:spPr>
          <a:xfrm>
            <a:off x="3566125" y="2485600"/>
            <a:ext cx="5233849" cy="1507724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9" name="Google Shape;49;g98a4bc8d0b_0_16"/>
          <p:cNvSpPr/>
          <p:nvPr/>
        </p:nvSpPr>
        <p:spPr>
          <a:xfrm>
            <a:off x="497450" y="1838012"/>
            <a:ext cx="2445300" cy="2155311"/>
          </a:xfrm>
          <a:prstGeom prst="roundRect">
            <a:avLst>
              <a:gd name="adj" fmla="val 7621"/>
            </a:avLst>
          </a:prstGeom>
          <a:solidFill>
            <a:srgbClr val="FFFFFF"/>
          </a:solidFill>
          <a:ln>
            <a:noFill/>
          </a:ln>
          <a:effectLst>
            <a:outerShdw blurRad="214313" dist="5715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it-IT" sz="1000" b="1" i="0" u="none" strike="noStrike" cap="none" dirty="0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" sz="1000" b="1" i="0" u="none" strike="noStrike" cap="none" dirty="0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l pediatra </a:t>
            </a:r>
            <a:r>
              <a:rPr lang="it-IT" sz="1000" b="1" i="0" u="none" strike="noStrike" cap="none" dirty="0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deve segnalare se è necessario </a:t>
            </a:r>
            <a:r>
              <a:rPr lang="it-IT" sz="1000" b="1" dirty="0">
                <a:solidFill>
                  <a:srgbClr val="056633"/>
                </a:solidFill>
              </a:rPr>
              <a:t>che il bambino </a:t>
            </a:r>
            <a:r>
              <a:rPr lang="it-IT" sz="1000" b="1" i="0" u="none" strike="noStrike" cap="none" dirty="0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esegua un tampone.</a:t>
            </a:r>
            <a:endParaRPr lang="en" sz="1000" b="1" i="0" u="none" strike="noStrike" cap="none" dirty="0">
              <a:solidFill>
                <a:srgbClr val="05663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lang="en" sz="1000" b="1" dirty="0">
              <a:solidFill>
                <a:srgbClr val="056633"/>
              </a:solidFill>
            </a:endParaRPr>
          </a:p>
          <a:p>
            <a:pPr lvl="0">
              <a:buSzPts val="1000"/>
            </a:pPr>
            <a:r>
              <a:rPr lang="en" sz="1000" dirty="0">
                <a:solidFill>
                  <a:srgbClr val="202124"/>
                </a:solidFill>
              </a:rPr>
              <a:t>Prima di salvare la segnalazione </a:t>
            </a:r>
            <a:r>
              <a:rPr lang="en" sz="1000" b="1" i="0" u="none" strike="noStrike" cap="none" dirty="0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visualizza le disponibilità di un Centro Prelievi </a:t>
            </a: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in vicinanza dell’indirizzo di domicilio del bambino e dovrà </a:t>
            </a:r>
            <a:r>
              <a:rPr lang="en" sz="1000" b="1" i="0" u="none" strike="noStrike" cap="none" dirty="0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selezionare una data per l’effettuazione del tampone.</a:t>
            </a: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Dovrà confermare selezionando il pulsante “Prenota”. </a:t>
            </a:r>
            <a:endParaRPr sz="10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g98a4bc8d0b_0_16"/>
          <p:cNvSpPr/>
          <p:nvPr/>
        </p:nvSpPr>
        <p:spPr>
          <a:xfrm>
            <a:off x="573650" y="1603888"/>
            <a:ext cx="344700" cy="333000"/>
          </a:xfrm>
          <a:prstGeom prst="roundRect">
            <a:avLst>
              <a:gd name="adj" fmla="val 16667"/>
            </a:avLst>
          </a:prstGeom>
          <a:solidFill>
            <a:srgbClr val="0566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" name="Google Shape;51;g98a4bc8d0b_0_16"/>
          <p:cNvPicPr preferRelativeResize="0"/>
          <p:nvPr/>
        </p:nvPicPr>
        <p:blipFill rotWithShape="1">
          <a:blip r:embed="rId4">
            <a:alphaModFix/>
          </a:blip>
          <a:srcRect l="14457" t="16476" r="9727" b="9934"/>
          <a:stretch/>
        </p:blipFill>
        <p:spPr>
          <a:xfrm>
            <a:off x="3566125" y="1733675"/>
            <a:ext cx="3179125" cy="579600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52" name="Google Shape;52;g98a4bc8d0b_0_16"/>
          <p:cNvSpPr/>
          <p:nvPr/>
        </p:nvSpPr>
        <p:spPr>
          <a:xfrm>
            <a:off x="8245100" y="3243775"/>
            <a:ext cx="620400" cy="387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g98a4bc8d0b_0_16"/>
          <p:cNvSpPr/>
          <p:nvPr/>
        </p:nvSpPr>
        <p:spPr>
          <a:xfrm>
            <a:off x="7246775" y="572125"/>
            <a:ext cx="1296900" cy="4488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it-IT" sz="1000" b="1" dirty="0">
                <a:solidFill>
                  <a:srgbClr val="FFFFFF"/>
                </a:solidFill>
              </a:rPr>
              <a:t>s</a:t>
            </a:r>
            <a:r>
              <a:rPr lang="en" sz="1000" b="1" dirty="0">
                <a:solidFill>
                  <a:srgbClr val="FFFFFF"/>
                </a:solidFill>
              </a:rPr>
              <a:t>MAINF</a:t>
            </a:r>
            <a:endParaRPr sz="1000" b="1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800" b="1" dirty="0">
                <a:solidFill>
                  <a:srgbClr val="FFFFFF"/>
                </a:solidFill>
              </a:rPr>
              <a:t>Malattie infettive e vaccinazioni</a:t>
            </a:r>
            <a:endParaRPr sz="8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g98ffaf5f6a_2_19"/>
          <p:cNvPicPr preferRelativeResize="0"/>
          <p:nvPr/>
        </p:nvPicPr>
        <p:blipFill rotWithShape="1">
          <a:blip r:embed="rId3">
            <a:alphaModFix/>
          </a:blip>
          <a:srcRect l="16356" r="14247" b="14420"/>
          <a:stretch/>
        </p:blipFill>
        <p:spPr>
          <a:xfrm>
            <a:off x="597225" y="1724001"/>
            <a:ext cx="1232600" cy="107096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g98ffaf5f6a_2_19"/>
          <p:cNvSpPr txBox="1"/>
          <p:nvPr/>
        </p:nvSpPr>
        <p:spPr>
          <a:xfrm>
            <a:off x="444224" y="572125"/>
            <a:ext cx="552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Segnalazioni e monitoraggio casi COVID-19</a:t>
            </a:r>
            <a:endParaRPr sz="1200" b="0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" sz="1600" b="1">
                <a:solidFill>
                  <a:srgbClr val="202122"/>
                </a:solidFill>
              </a:rPr>
              <a:t>Qual è l’esito del tampone di un assistito?</a:t>
            </a:r>
            <a:endParaRPr sz="1600">
              <a:solidFill>
                <a:srgbClr val="20212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>
              <a:solidFill>
                <a:srgbClr val="202122"/>
              </a:solidFill>
            </a:endParaRPr>
          </a:p>
        </p:txBody>
      </p:sp>
      <p:pic>
        <p:nvPicPr>
          <p:cNvPr id="60" name="Google Shape;60;g98ffaf5f6a_2_19"/>
          <p:cNvPicPr preferRelativeResize="0"/>
          <p:nvPr/>
        </p:nvPicPr>
        <p:blipFill rotWithShape="1">
          <a:blip r:embed="rId4">
            <a:alphaModFix/>
          </a:blip>
          <a:srcRect l="9794" r="9794"/>
          <a:stretch/>
        </p:blipFill>
        <p:spPr>
          <a:xfrm>
            <a:off x="4740750" y="3364875"/>
            <a:ext cx="3503654" cy="1329349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1" name="Google Shape;61;g98ffaf5f6a_2_19"/>
          <p:cNvPicPr preferRelativeResize="0"/>
          <p:nvPr/>
        </p:nvPicPr>
        <p:blipFill rotWithShape="1">
          <a:blip r:embed="rId5">
            <a:alphaModFix/>
          </a:blip>
          <a:srcRect l="9862" t="3514" r="14910" b="3514"/>
          <a:stretch/>
        </p:blipFill>
        <p:spPr>
          <a:xfrm>
            <a:off x="4245122" y="1800193"/>
            <a:ext cx="1377599" cy="1196906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g98ffaf5f6a_2_19"/>
          <p:cNvSpPr txBox="1"/>
          <p:nvPr/>
        </p:nvSpPr>
        <p:spPr>
          <a:xfrm>
            <a:off x="5764049" y="1495800"/>
            <a:ext cx="2779625" cy="18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Per </a:t>
            </a:r>
            <a:r>
              <a:rPr lang="it-IT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accedere al Sistema Sorveglianza </a:t>
            </a:r>
            <a:r>
              <a:rPr lang="en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pediatra può accedere in due modi:</a:t>
            </a:r>
            <a:endParaRPr sz="1000" b="1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Tramite il menu SISS</a:t>
            </a: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nella voce</a:t>
            </a:r>
            <a:endParaRPr sz="10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“Altri servizi &gt; S</a:t>
            </a:r>
            <a:r>
              <a:rPr lang="en" sz="1000" dirty="0">
                <a:solidFill>
                  <a:srgbClr val="202124"/>
                </a:solidFill>
              </a:rPr>
              <a:t>istema di sorveglianza</a:t>
            </a:r>
            <a:endParaRPr sz="1000" dirty="0">
              <a:solidFill>
                <a:srgbClr val="20212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dirty="0">
              <a:solidFill>
                <a:srgbClr val="20212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Oppure</a:t>
            </a:r>
            <a:r>
              <a:rPr lang="en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all’indirizzo: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 dirty="0">
                <a:solidFill>
                  <a:srgbClr val="3367D6"/>
                </a:solidFill>
              </a:rPr>
              <a:t>https://operatorisiss.servizirl.it/sorveglianza</a:t>
            </a:r>
            <a:endParaRPr sz="1000" b="1" dirty="0">
              <a:solidFill>
                <a:srgbClr val="20212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20212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g98ffaf5f6a_2_19"/>
          <p:cNvPicPr preferRelativeResize="0"/>
          <p:nvPr/>
        </p:nvPicPr>
        <p:blipFill rotWithShape="1">
          <a:blip r:embed="rId6">
            <a:alphaModFix/>
          </a:blip>
          <a:srcRect l="9547" r="9539"/>
          <a:stretch/>
        </p:blipFill>
        <p:spPr>
          <a:xfrm>
            <a:off x="597226" y="2940625"/>
            <a:ext cx="1232606" cy="10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g98ffaf5f6a_2_19"/>
          <p:cNvSpPr txBox="1"/>
          <p:nvPr/>
        </p:nvSpPr>
        <p:spPr>
          <a:xfrm>
            <a:off x="1988600" y="2983382"/>
            <a:ext cx="1386900" cy="8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PEDIATRA</a:t>
            </a:r>
            <a:endParaRPr sz="10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pediatra</a:t>
            </a:r>
            <a:r>
              <a:rPr lang="en" sz="800" b="1" i="0" u="none" strike="noStrike" cap="none">
                <a:solidFill>
                  <a:srgbClr val="202124"/>
                </a:solidFill>
              </a:rPr>
              <a:t> consulta </a:t>
            </a: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</a:t>
            </a:r>
            <a:r>
              <a:rPr lang="en" sz="800">
                <a:solidFill>
                  <a:srgbClr val="202124"/>
                </a:solidFill>
              </a:rPr>
              <a:t>Sistema di</a:t>
            </a: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Sorveglianza.</a:t>
            </a:r>
            <a:endParaRPr sz="800" b="1" i="0" u="none" strike="noStrike" cap="none">
              <a:solidFill>
                <a:srgbClr val="00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g98ffaf5f6a_2_19"/>
          <p:cNvSpPr txBox="1"/>
          <p:nvPr/>
        </p:nvSpPr>
        <p:spPr>
          <a:xfrm>
            <a:off x="1988600" y="1724000"/>
            <a:ext cx="12672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FAMIGLIA</a:t>
            </a:r>
            <a:endParaRPr sz="10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La famiglia vuole sapere se il bambino è positivo </a:t>
            </a:r>
            <a:r>
              <a:rPr lang="en" sz="800" b="1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la mamma chiama il pediatra.</a:t>
            </a:r>
            <a:endParaRPr sz="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g98ffaf5f6a_2_19"/>
          <p:cNvCxnSpPr>
            <a:stCxn id="61" idx="1"/>
            <a:endCxn id="60" idx="1"/>
          </p:cNvCxnSpPr>
          <p:nvPr/>
        </p:nvCxnSpPr>
        <p:spPr>
          <a:xfrm>
            <a:off x="4245122" y="2398646"/>
            <a:ext cx="495600" cy="1630800"/>
          </a:xfrm>
          <a:prstGeom prst="bentConnector3">
            <a:avLst>
              <a:gd name="adj1" fmla="val -4804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67" name="Google Shape;67;g98ffaf5f6a_2_19"/>
          <p:cNvSpPr/>
          <p:nvPr/>
        </p:nvSpPr>
        <p:spPr>
          <a:xfrm>
            <a:off x="7246775" y="572125"/>
            <a:ext cx="1296900" cy="4488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1">
                <a:solidFill>
                  <a:srgbClr val="FFFFFF"/>
                </a:solidFill>
              </a:rPr>
              <a:t>Sistema di Sorveglianza</a:t>
            </a:r>
            <a:endParaRPr sz="8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98a4bc8d0b_3_36"/>
          <p:cNvSpPr txBox="1"/>
          <p:nvPr/>
        </p:nvSpPr>
        <p:spPr>
          <a:xfrm>
            <a:off x="444225" y="572125"/>
            <a:ext cx="43632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Segnalazioni e monitoraggio casi COVID-19</a:t>
            </a:r>
            <a:endParaRPr sz="1200" b="0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 i="0" u="none" strike="noStrike" cap="none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Qual è l’esito del tampone di un assistito?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98a4bc8d0b_3_36"/>
          <p:cNvSpPr/>
          <p:nvPr/>
        </p:nvSpPr>
        <p:spPr>
          <a:xfrm>
            <a:off x="531950" y="1540125"/>
            <a:ext cx="2376300" cy="1393200"/>
          </a:xfrm>
          <a:prstGeom prst="roundRect">
            <a:avLst>
              <a:gd name="adj" fmla="val 7022"/>
            </a:avLst>
          </a:prstGeom>
          <a:solidFill>
            <a:srgbClr val="FFFFFF"/>
          </a:solidFill>
          <a:ln>
            <a:noFill/>
          </a:ln>
          <a:effectLst>
            <a:outerShdw blurRad="228600" dist="47625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0" u="none" strike="noStrike" cap="none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FUNZIONALITÀ “CASI”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pediatra trova in tempo reale tutti i </a:t>
            </a:r>
            <a:r>
              <a:rPr lang="en" sz="800" b="1" i="0" u="none" strike="noStrike" cap="none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risultati dei tamponi dei suoi assistiti e di ogni assistito può controllare la situazione</a:t>
            </a:r>
            <a:r>
              <a:rPr lang="en" sz="800" b="1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" b="1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(positivo, negativo, guar</a:t>
            </a:r>
            <a:r>
              <a:rPr lang="en" sz="800" b="0" i="0" u="none" strike="noStrike" cap="non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ito, ecc.)</a:t>
            </a:r>
            <a:r>
              <a:rPr lang="en" sz="800">
                <a:solidFill>
                  <a:srgbClr val="202124"/>
                </a:solidFill>
                <a:highlight>
                  <a:schemeClr val="lt1"/>
                </a:highlight>
              </a:rPr>
              <a:t>.</a:t>
            </a:r>
            <a:r>
              <a:rPr lang="en" sz="800" b="0" i="0" u="none" strike="noStrike" cap="non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 medico può controllare l’esito di tutti i tamponi eseguiti nel tempo da ogni assistito.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g98a4bc8d0b_3_36"/>
          <p:cNvPicPr preferRelativeResize="0"/>
          <p:nvPr/>
        </p:nvPicPr>
        <p:blipFill rotWithShape="1">
          <a:blip r:embed="rId3">
            <a:alphaModFix/>
          </a:blip>
          <a:srcRect l="-373080" t="-490220" r="373079" b="490220"/>
          <a:stretch/>
        </p:blipFill>
        <p:spPr>
          <a:xfrm>
            <a:off x="5330850" y="653875"/>
            <a:ext cx="650700" cy="6507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98a4bc8d0b_3_36"/>
          <p:cNvSpPr/>
          <p:nvPr/>
        </p:nvSpPr>
        <p:spPr>
          <a:xfrm>
            <a:off x="608150" y="1354050"/>
            <a:ext cx="344700" cy="333000"/>
          </a:xfrm>
          <a:prstGeom prst="roundRect">
            <a:avLst>
              <a:gd name="adj" fmla="val 16667"/>
            </a:avLst>
          </a:prstGeom>
          <a:solidFill>
            <a:srgbClr val="0566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g98a4bc8d0b_3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03475" y="3224868"/>
            <a:ext cx="4363201" cy="1545707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7" name="Google Shape;77;g98a4bc8d0b_3_36"/>
          <p:cNvPicPr preferRelativeResize="0"/>
          <p:nvPr/>
        </p:nvPicPr>
        <p:blipFill rotWithShape="1">
          <a:blip r:embed="rId5">
            <a:alphaModFix/>
          </a:blip>
          <a:srcRect b="13201"/>
          <a:stretch/>
        </p:blipFill>
        <p:spPr>
          <a:xfrm>
            <a:off x="3803475" y="1400975"/>
            <a:ext cx="4363200" cy="1708614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8" name="Google Shape;78;g98a4bc8d0b_3_36"/>
          <p:cNvSpPr/>
          <p:nvPr/>
        </p:nvSpPr>
        <p:spPr>
          <a:xfrm>
            <a:off x="7246775" y="572125"/>
            <a:ext cx="1296900" cy="4488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1">
                <a:solidFill>
                  <a:srgbClr val="FFFFFF"/>
                </a:solidFill>
              </a:rPr>
              <a:t>Sistema di Sorveglianza</a:t>
            </a:r>
            <a:endParaRPr sz="800" b="1">
              <a:solidFill>
                <a:srgbClr val="FFFFFF"/>
              </a:solidFill>
            </a:endParaRPr>
          </a:p>
        </p:txBody>
      </p:sp>
      <p:sp>
        <p:nvSpPr>
          <p:cNvPr id="79" name="Google Shape;79;g98a4bc8d0b_3_36"/>
          <p:cNvSpPr/>
          <p:nvPr/>
        </p:nvSpPr>
        <p:spPr>
          <a:xfrm>
            <a:off x="3964675" y="1742100"/>
            <a:ext cx="622800" cy="448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g98a4bc8d0b_3_36"/>
          <p:cNvSpPr/>
          <p:nvPr/>
        </p:nvSpPr>
        <p:spPr>
          <a:xfrm>
            <a:off x="4193275" y="2305673"/>
            <a:ext cx="248400" cy="834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g98a4bc8d0b_3_36"/>
          <p:cNvSpPr/>
          <p:nvPr/>
        </p:nvSpPr>
        <p:spPr>
          <a:xfrm>
            <a:off x="8001520" y="2681068"/>
            <a:ext cx="123600" cy="112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g98a4bc8d0b_3_36"/>
          <p:cNvSpPr/>
          <p:nvPr/>
        </p:nvSpPr>
        <p:spPr>
          <a:xfrm>
            <a:off x="4002975" y="3671387"/>
            <a:ext cx="248400" cy="834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990187b2f3_4_0"/>
          <p:cNvSpPr txBox="1"/>
          <p:nvPr/>
        </p:nvSpPr>
        <p:spPr>
          <a:xfrm>
            <a:off x="444224" y="572125"/>
            <a:ext cx="5528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Segnalazioni e monitoraggio casi COVID-19</a:t>
            </a:r>
            <a:endParaRPr sz="1200" b="0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" sz="1600" b="1">
                <a:solidFill>
                  <a:srgbClr val="202124"/>
                </a:solidFill>
              </a:rPr>
              <a:t>Come monitorare i malati sorvegliati da un Medico?</a:t>
            </a:r>
            <a:endParaRPr sz="1600" b="1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>
              <a:solidFill>
                <a:srgbClr val="202122"/>
              </a:solidFill>
            </a:endParaRPr>
          </a:p>
        </p:txBody>
      </p:sp>
      <p:pic>
        <p:nvPicPr>
          <p:cNvPr id="88" name="Google Shape;88;g990187b2f3_4_0"/>
          <p:cNvPicPr preferRelativeResize="0"/>
          <p:nvPr/>
        </p:nvPicPr>
        <p:blipFill rotWithShape="1">
          <a:blip r:embed="rId3">
            <a:alphaModFix/>
          </a:blip>
          <a:srcRect l="9794" r="9794"/>
          <a:stretch/>
        </p:blipFill>
        <p:spPr>
          <a:xfrm>
            <a:off x="4740750" y="3040781"/>
            <a:ext cx="3503654" cy="1329349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9" name="Google Shape;89;g990187b2f3_4_0"/>
          <p:cNvPicPr preferRelativeResize="0"/>
          <p:nvPr/>
        </p:nvPicPr>
        <p:blipFill rotWithShape="1">
          <a:blip r:embed="rId4">
            <a:alphaModFix/>
          </a:blip>
          <a:srcRect l="9862" t="3514" r="14910" b="3514"/>
          <a:stretch/>
        </p:blipFill>
        <p:spPr>
          <a:xfrm>
            <a:off x="4245122" y="1476099"/>
            <a:ext cx="1377599" cy="119690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990187b2f3_4_0"/>
          <p:cNvSpPr txBox="1"/>
          <p:nvPr/>
        </p:nvSpPr>
        <p:spPr>
          <a:xfrm>
            <a:off x="5764050" y="1171706"/>
            <a:ext cx="2592872" cy="18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SzPts val="1000"/>
            </a:pPr>
            <a:r>
              <a:rPr lang="it-IT" sz="1000" b="1" dirty="0">
                <a:solidFill>
                  <a:srgbClr val="202124"/>
                </a:solidFill>
              </a:rPr>
              <a:t>Per accedere al Sistema Sorveglianza il pediatra può accedere in due modi: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Tramite il menu SISS</a:t>
            </a: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nella voce</a:t>
            </a:r>
            <a:endParaRPr sz="10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“Altri servizi &gt; S</a:t>
            </a:r>
            <a:r>
              <a:rPr lang="en" sz="1000" dirty="0">
                <a:solidFill>
                  <a:srgbClr val="202124"/>
                </a:solidFill>
              </a:rPr>
              <a:t>istema di sorveglianza</a:t>
            </a:r>
            <a:endParaRPr sz="1000" dirty="0">
              <a:solidFill>
                <a:srgbClr val="20212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dirty="0">
              <a:solidFill>
                <a:srgbClr val="20212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Oppure</a:t>
            </a:r>
            <a:r>
              <a:rPr lang="en" sz="10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all’indirizzo: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 dirty="0">
                <a:solidFill>
                  <a:srgbClr val="3367D6"/>
                </a:solidFill>
              </a:rPr>
              <a:t>https://operatorisiss.servizirl.it/sorveglianza</a:t>
            </a:r>
            <a:endParaRPr sz="1000" b="1" dirty="0">
              <a:solidFill>
                <a:srgbClr val="20212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990187b2f3_4_0"/>
          <p:cNvPicPr preferRelativeResize="0"/>
          <p:nvPr/>
        </p:nvPicPr>
        <p:blipFill rotWithShape="1">
          <a:blip r:embed="rId5">
            <a:alphaModFix/>
          </a:blip>
          <a:srcRect l="9547" r="9539"/>
          <a:stretch/>
        </p:blipFill>
        <p:spPr>
          <a:xfrm>
            <a:off x="597226" y="1476106"/>
            <a:ext cx="1232606" cy="10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g990187b2f3_4_0"/>
          <p:cNvSpPr txBox="1"/>
          <p:nvPr/>
        </p:nvSpPr>
        <p:spPr>
          <a:xfrm>
            <a:off x="1988600" y="1366451"/>
            <a:ext cx="1541678" cy="15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dirty="0">
                <a:solidFill>
                  <a:srgbClr val="202124"/>
                </a:solidFill>
              </a:rPr>
              <a:t>PEDIATRA</a:t>
            </a:r>
            <a:endParaRPr sz="1000" dirty="0">
              <a:solidFill>
                <a:srgbClr val="20212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lang="en" sz="800" dirty="0">
              <a:solidFill>
                <a:srgbClr val="20212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it-IT" sz="800" dirty="0">
                <a:solidFill>
                  <a:srgbClr val="202124"/>
                </a:solidFill>
              </a:rPr>
              <a:t>I</a:t>
            </a:r>
            <a:r>
              <a:rPr lang="en" sz="800" dirty="0">
                <a:solidFill>
                  <a:srgbClr val="202124"/>
                </a:solidFill>
              </a:rPr>
              <a:t>l pediatra </a:t>
            </a:r>
            <a:r>
              <a:rPr lang="en" sz="800" b="1" dirty="0">
                <a:solidFill>
                  <a:srgbClr val="202124"/>
                </a:solidFill>
              </a:rPr>
              <a:t>attua</a:t>
            </a:r>
            <a:r>
              <a:rPr lang="en" sz="800" dirty="0">
                <a:solidFill>
                  <a:srgbClr val="202124"/>
                </a:solidFill>
              </a:rPr>
              <a:t> la sorveglianza e </a:t>
            </a:r>
            <a:r>
              <a:rPr lang="en" sz="800" b="1" dirty="0">
                <a:solidFill>
                  <a:srgbClr val="202124"/>
                </a:solidFill>
              </a:rPr>
              <a:t>verifica periodicamente </a:t>
            </a:r>
            <a:r>
              <a:rPr lang="en" sz="800" dirty="0">
                <a:solidFill>
                  <a:srgbClr val="202124"/>
                </a:solidFill>
              </a:rPr>
              <a:t>il coinvolgimento dei propri assistiti, come</a:t>
            </a:r>
            <a:r>
              <a:rPr lang="en" sz="800" b="1" dirty="0">
                <a:solidFill>
                  <a:srgbClr val="202124"/>
                </a:solidFill>
              </a:rPr>
              <a:t> Casi Covid</a:t>
            </a:r>
            <a:r>
              <a:rPr lang="en" sz="800" dirty="0">
                <a:solidFill>
                  <a:srgbClr val="202124"/>
                </a:solidFill>
              </a:rPr>
              <a:t> o come </a:t>
            </a:r>
            <a:r>
              <a:rPr lang="en" sz="800" b="1" dirty="0">
                <a:solidFill>
                  <a:srgbClr val="202124"/>
                </a:solidFill>
              </a:rPr>
              <a:t>Contatti.</a:t>
            </a:r>
            <a:endParaRPr sz="800" b="1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dirty="0">
              <a:solidFill>
                <a:srgbClr val="202124"/>
              </a:solidFill>
            </a:endParaRPr>
          </a:p>
        </p:txBody>
      </p:sp>
      <p:cxnSp>
        <p:nvCxnSpPr>
          <p:cNvPr id="93" name="Google Shape;93;g990187b2f3_4_0"/>
          <p:cNvCxnSpPr>
            <a:stCxn id="89" idx="1"/>
            <a:endCxn id="88" idx="1"/>
          </p:cNvCxnSpPr>
          <p:nvPr/>
        </p:nvCxnSpPr>
        <p:spPr>
          <a:xfrm>
            <a:off x="4245122" y="2074552"/>
            <a:ext cx="495600" cy="1630800"/>
          </a:xfrm>
          <a:prstGeom prst="bentConnector3">
            <a:avLst>
              <a:gd name="adj1" fmla="val -4804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94" name="Google Shape;94;g990187b2f3_4_0"/>
          <p:cNvSpPr/>
          <p:nvPr/>
        </p:nvSpPr>
        <p:spPr>
          <a:xfrm>
            <a:off x="7246775" y="572125"/>
            <a:ext cx="1296900" cy="4488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1">
                <a:solidFill>
                  <a:srgbClr val="FFFFFF"/>
                </a:solidFill>
              </a:rPr>
              <a:t>Sistema di Sorveglianza</a:t>
            </a:r>
            <a:endParaRPr sz="800" b="1">
              <a:solidFill>
                <a:srgbClr val="FFFFFF"/>
              </a:solidFill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D0980C06-013A-4FFA-8517-8CBD3E74FE56}"/>
              </a:ext>
            </a:extLst>
          </p:cNvPr>
          <p:cNvSpPr/>
          <p:nvPr/>
        </p:nvSpPr>
        <p:spPr>
          <a:xfrm>
            <a:off x="444224" y="2612745"/>
            <a:ext cx="341014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chemeClr val="dk1"/>
              </a:buClr>
              <a:buSzPts val="800"/>
            </a:pPr>
            <a:r>
              <a:rPr lang="it-IT" sz="800" dirty="0">
                <a:solidFill>
                  <a:srgbClr val="202124"/>
                </a:solidFill>
              </a:rPr>
              <a:t>Con DGR 3114/2020 il </a:t>
            </a:r>
            <a:r>
              <a:rPr lang="it-IT" sz="800" b="1" dirty="0">
                <a:solidFill>
                  <a:srgbClr val="202124"/>
                </a:solidFill>
              </a:rPr>
              <a:t>MMG/PLS è tenuto a attivare la sorveglianza </a:t>
            </a:r>
            <a:r>
              <a:rPr lang="it-IT" sz="800" dirty="0">
                <a:solidFill>
                  <a:srgbClr val="202124"/>
                </a:solidFill>
              </a:rPr>
              <a:t>per i casi sospetti o accertati di Covid-19 ed i loro contatti. </a:t>
            </a:r>
          </a:p>
          <a:p>
            <a:pPr lvl="0">
              <a:buClr>
                <a:schemeClr val="dk1"/>
              </a:buClr>
              <a:buSzPts val="800"/>
            </a:pPr>
            <a:r>
              <a:rPr lang="it-IT" sz="800" dirty="0">
                <a:solidFill>
                  <a:srgbClr val="202124"/>
                </a:solidFill>
              </a:rPr>
              <a:t>Il sistema di sorveglianza permette di visualizzare rapidamente  i </a:t>
            </a:r>
            <a:r>
              <a:rPr lang="it-IT" sz="800" b="1" dirty="0">
                <a:solidFill>
                  <a:srgbClr val="202124"/>
                </a:solidFill>
              </a:rPr>
              <a:t>propri assistiti</a:t>
            </a:r>
            <a:endParaRPr lang="it-IT" sz="800" dirty="0">
              <a:solidFill>
                <a:srgbClr val="202124"/>
              </a:solidFill>
            </a:endParaRPr>
          </a:p>
          <a:p>
            <a:pPr marL="171450" lvl="0" indent="-171450">
              <a:buClr>
                <a:schemeClr val="dk1"/>
              </a:buClr>
              <a:buSzPts val="800"/>
              <a:buFont typeface="Arial" panose="020B0604020202020204" pitchFamily="34" charset="0"/>
              <a:buChar char="•"/>
            </a:pPr>
            <a:r>
              <a:rPr lang="it-IT" sz="800" dirty="0">
                <a:solidFill>
                  <a:srgbClr val="202124"/>
                </a:solidFill>
              </a:rPr>
              <a:t>che sono in quel momento </a:t>
            </a:r>
            <a:r>
              <a:rPr lang="it-IT" sz="800" b="1" dirty="0">
                <a:solidFill>
                  <a:srgbClr val="202124"/>
                </a:solidFill>
              </a:rPr>
              <a:t>positivi (infettati)</a:t>
            </a:r>
            <a:r>
              <a:rPr lang="it-IT" sz="800" dirty="0">
                <a:solidFill>
                  <a:srgbClr val="202124"/>
                </a:solidFill>
              </a:rPr>
              <a:t> </a:t>
            </a:r>
          </a:p>
          <a:p>
            <a:pPr marL="171450" lvl="0" indent="-171450">
              <a:buClr>
                <a:schemeClr val="dk1"/>
              </a:buClr>
              <a:buSzPts val="800"/>
              <a:buFont typeface="Arial" panose="020B0604020202020204" pitchFamily="34" charset="0"/>
              <a:buChar char="•"/>
            </a:pPr>
            <a:r>
              <a:rPr lang="it-IT" sz="800" dirty="0">
                <a:solidFill>
                  <a:srgbClr val="202124"/>
                </a:solidFill>
              </a:rPr>
              <a:t>che sono </a:t>
            </a:r>
            <a:r>
              <a:rPr lang="it-IT" sz="800" b="1" dirty="0">
                <a:solidFill>
                  <a:srgbClr val="202124"/>
                </a:solidFill>
              </a:rPr>
              <a:t>segnalati</a:t>
            </a:r>
            <a:r>
              <a:rPr lang="it-IT" sz="800" dirty="0">
                <a:solidFill>
                  <a:srgbClr val="202124"/>
                </a:solidFill>
              </a:rPr>
              <a:t> come casi sospetti (Segnalati attivi) in attesa di tampone </a:t>
            </a:r>
          </a:p>
          <a:p>
            <a:pPr marL="171450" lvl="0" indent="-171450">
              <a:buClr>
                <a:schemeClr val="dk1"/>
              </a:buClr>
              <a:buSzPts val="800"/>
              <a:buFont typeface="Arial" panose="020B0604020202020204" pitchFamily="34" charset="0"/>
              <a:buChar char="•"/>
            </a:pPr>
            <a:r>
              <a:rPr lang="it-IT" sz="800" dirty="0">
                <a:solidFill>
                  <a:srgbClr val="202124"/>
                </a:solidFill>
              </a:rPr>
              <a:t>che sono </a:t>
            </a:r>
            <a:r>
              <a:rPr lang="it-IT" sz="800" b="1" dirty="0">
                <a:solidFill>
                  <a:srgbClr val="202124"/>
                </a:solidFill>
              </a:rPr>
              <a:t>Contatti </a:t>
            </a:r>
            <a:r>
              <a:rPr lang="it-IT" sz="800" dirty="0">
                <a:solidFill>
                  <a:srgbClr val="202124"/>
                </a:solidFill>
              </a:rPr>
              <a:t>di altri pazienti positivi/segnalati.</a:t>
            </a:r>
          </a:p>
          <a:p>
            <a:pPr lvl="0">
              <a:buClr>
                <a:schemeClr val="dk1"/>
              </a:buClr>
              <a:buSzPts val="800"/>
            </a:pPr>
            <a:endParaRPr lang="it-IT" sz="800" dirty="0">
              <a:solidFill>
                <a:srgbClr val="202124"/>
              </a:solidFill>
            </a:endParaRPr>
          </a:p>
          <a:p>
            <a:pPr lvl="0">
              <a:buClr>
                <a:schemeClr val="dk1"/>
              </a:buClr>
              <a:buSzPts val="800"/>
            </a:pPr>
            <a:r>
              <a:rPr lang="it-IT" sz="800" b="1" dirty="0">
                <a:solidFill>
                  <a:srgbClr val="202124"/>
                </a:solidFill>
              </a:rPr>
              <a:t>Ruolo del medico</a:t>
            </a:r>
            <a:r>
              <a:rPr lang="it-IT" sz="800" dirty="0">
                <a:solidFill>
                  <a:srgbClr val="202124"/>
                </a:solidFill>
              </a:rPr>
              <a:t> è </a:t>
            </a:r>
          </a:p>
          <a:p>
            <a:pPr marL="171450" lvl="0" indent="-171450">
              <a:buClr>
                <a:schemeClr val="dk1"/>
              </a:buClr>
              <a:buSzPts val="800"/>
              <a:buFont typeface="Arial" panose="020B0604020202020204" pitchFamily="34" charset="0"/>
              <a:buChar char="•"/>
            </a:pPr>
            <a:r>
              <a:rPr lang="it-IT" sz="800" dirty="0">
                <a:solidFill>
                  <a:srgbClr val="202124"/>
                </a:solidFill>
              </a:rPr>
              <a:t>verificare per i casi sospetti (sorvegliati attivi) se il paziente  ha fatto il tampone oppure è necessario   attivarsi per verificare il percorso (prenotare il tampone, verificare l’esito o altro) , </a:t>
            </a:r>
          </a:p>
          <a:p>
            <a:pPr marL="171450" lvl="0" indent="-171450">
              <a:buClr>
                <a:schemeClr val="dk1"/>
              </a:buClr>
              <a:buSzPts val="800"/>
              <a:buFont typeface="Arial" panose="020B0604020202020204" pitchFamily="34" charset="0"/>
              <a:buChar char="•"/>
            </a:pPr>
            <a:r>
              <a:rPr lang="it-IT" sz="800" dirty="0">
                <a:solidFill>
                  <a:srgbClr val="202124"/>
                </a:solidFill>
              </a:rPr>
              <a:t>verificare per i casi positivi  (infettati) lo stato di salute e segnalare alla ATS la propria attività compilando il diario medico  nel quale si possono riportare le azioni  fatte (telefonata di controllo) ma anche lo stato sintomatico del paziente.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98f9391f69_10_0"/>
          <p:cNvSpPr txBox="1"/>
          <p:nvPr/>
        </p:nvSpPr>
        <p:spPr>
          <a:xfrm>
            <a:off x="444224" y="572125"/>
            <a:ext cx="5736657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Segnalazioni e monitoraggio casi COVID-19</a:t>
            </a:r>
            <a:endParaRPr sz="1200" b="0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Come monitorare i malati sorvegliati da un Medico?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g98f9391f69_10_0"/>
          <p:cNvSpPr/>
          <p:nvPr/>
        </p:nvSpPr>
        <p:spPr>
          <a:xfrm>
            <a:off x="531950" y="1639725"/>
            <a:ext cx="2376300" cy="1667700"/>
          </a:xfrm>
          <a:prstGeom prst="roundRect">
            <a:avLst>
              <a:gd name="adj" fmla="val 8634"/>
            </a:avLst>
          </a:prstGeom>
          <a:solidFill>
            <a:srgbClr val="FFFFFF"/>
          </a:solidFill>
          <a:ln>
            <a:noFill/>
          </a:ln>
          <a:effectLst>
            <a:outerShdw blurRad="257175" dist="5715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1" i="0" u="none" strike="noStrike" cap="none" dirty="0">
              <a:solidFill>
                <a:srgbClr val="05663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FUNZIONALITÀ “CASI”</a:t>
            </a:r>
            <a:endParaRPr sz="1000" b="1" i="0" u="none" strike="noStrike" cap="none" dirty="0">
              <a:solidFill>
                <a:srgbClr val="05663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Medico verifica se nella colonna "Stato" la dicitura è "INFETTATO".</a:t>
            </a:r>
            <a:b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it-IT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Ciò significa che l</a:t>
            </a: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'assistito ha eseguito almeno un tampone il cui esito è positivo, </a:t>
            </a:r>
            <a:r>
              <a:rPr lang="en" sz="8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tutta la famiglia del bambino va in quarantena </a:t>
            </a: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e il pediatra </a:t>
            </a:r>
            <a:r>
              <a:rPr lang="en" sz="8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inizia la sorveglianza </a:t>
            </a: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del bambino, monitorando ogni volta l’esito dei tamponi cui si sottoporrà, finché non si giungerà allo stato “GUARITO”. </a:t>
            </a:r>
            <a:endParaRPr sz="8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g98f9391f69_10_0"/>
          <p:cNvPicPr preferRelativeResize="0"/>
          <p:nvPr/>
        </p:nvPicPr>
        <p:blipFill rotWithShape="1">
          <a:blip r:embed="rId3">
            <a:alphaModFix/>
          </a:blip>
          <a:srcRect l="-373080" t="-490220" r="373079" b="490220"/>
          <a:stretch/>
        </p:blipFill>
        <p:spPr>
          <a:xfrm>
            <a:off x="5314789" y="700220"/>
            <a:ext cx="650700" cy="650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g98f9391f69_10_0"/>
          <p:cNvSpPr/>
          <p:nvPr/>
        </p:nvSpPr>
        <p:spPr>
          <a:xfrm>
            <a:off x="608150" y="1447300"/>
            <a:ext cx="344700" cy="333000"/>
          </a:xfrm>
          <a:prstGeom prst="roundRect">
            <a:avLst>
              <a:gd name="adj" fmla="val 16667"/>
            </a:avLst>
          </a:prstGeom>
          <a:solidFill>
            <a:srgbClr val="0566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Google Shape;103;g98f9391f69_10_0"/>
          <p:cNvPicPr preferRelativeResize="0"/>
          <p:nvPr/>
        </p:nvPicPr>
        <p:blipFill rotWithShape="1">
          <a:blip r:embed="rId4">
            <a:alphaModFix/>
          </a:blip>
          <a:srcRect r="-140"/>
          <a:stretch/>
        </p:blipFill>
        <p:spPr>
          <a:xfrm>
            <a:off x="3587453" y="1602862"/>
            <a:ext cx="5270674" cy="916590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4" name="Google Shape;104;g98f9391f69_10_0"/>
          <p:cNvSpPr/>
          <p:nvPr/>
        </p:nvSpPr>
        <p:spPr>
          <a:xfrm>
            <a:off x="531950" y="3652625"/>
            <a:ext cx="2376300" cy="1139700"/>
          </a:xfrm>
          <a:prstGeom prst="roundRect">
            <a:avLst>
              <a:gd name="adj" fmla="val 8634"/>
            </a:avLst>
          </a:prstGeom>
          <a:solidFill>
            <a:srgbClr val="FFFFFF"/>
          </a:solidFill>
          <a:ln>
            <a:noFill/>
          </a:ln>
          <a:effectLst>
            <a:outerShdw blurRad="257175" dist="5715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medico può </a:t>
            </a:r>
            <a:r>
              <a:rPr lang="en" sz="8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condividere con l'ATS </a:t>
            </a: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le informazioni necessarie a verificare l'andamento della sorveglianza. Per ogni assistito "sotto sorveglianza" può, infatti, compilare un diario </a:t>
            </a:r>
            <a:r>
              <a:rPr lang="it-IT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medico</a:t>
            </a: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, visibile all'operatore dell'ATS</a:t>
            </a:r>
            <a:r>
              <a:rPr lang="en" sz="10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05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g98f9391f69_10_0"/>
          <p:cNvPicPr preferRelativeResize="0"/>
          <p:nvPr/>
        </p:nvPicPr>
        <p:blipFill rotWithShape="1">
          <a:blip r:embed="rId5">
            <a:alphaModFix/>
          </a:blip>
          <a:srcRect r="-1317"/>
          <a:stretch/>
        </p:blipFill>
        <p:spPr>
          <a:xfrm>
            <a:off x="3587450" y="2771375"/>
            <a:ext cx="4102966" cy="2019175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6" name="Google Shape;106;g98f9391f69_10_0"/>
          <p:cNvSpPr/>
          <p:nvPr/>
        </p:nvSpPr>
        <p:spPr>
          <a:xfrm>
            <a:off x="608150" y="3471783"/>
            <a:ext cx="344700" cy="333000"/>
          </a:xfrm>
          <a:prstGeom prst="roundRect">
            <a:avLst>
              <a:gd name="adj" fmla="val 16667"/>
            </a:avLst>
          </a:prstGeom>
          <a:solidFill>
            <a:srgbClr val="0566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98f9391f69_10_0"/>
          <p:cNvSpPr/>
          <p:nvPr/>
        </p:nvSpPr>
        <p:spPr>
          <a:xfrm>
            <a:off x="7246775" y="572125"/>
            <a:ext cx="1296900" cy="4488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1">
                <a:solidFill>
                  <a:srgbClr val="FFFFFF"/>
                </a:solidFill>
              </a:rPr>
              <a:t>Sistema di Sorveglianza</a:t>
            </a:r>
            <a:endParaRPr sz="800" b="1">
              <a:solidFill>
                <a:srgbClr val="FFFFFF"/>
              </a:solidFill>
            </a:endParaRPr>
          </a:p>
        </p:txBody>
      </p:sp>
      <p:sp>
        <p:nvSpPr>
          <p:cNvPr id="108" name="Google Shape;108;g98f9391f69_10_0"/>
          <p:cNvSpPr/>
          <p:nvPr/>
        </p:nvSpPr>
        <p:spPr>
          <a:xfrm>
            <a:off x="5934245" y="2000875"/>
            <a:ext cx="650700" cy="518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g98f9391f69_10_0"/>
          <p:cNvSpPr/>
          <p:nvPr/>
        </p:nvSpPr>
        <p:spPr>
          <a:xfrm>
            <a:off x="6812250" y="3101375"/>
            <a:ext cx="792600" cy="168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08;g98f9391f69_10_0">
            <a:extLst>
              <a:ext uri="{FF2B5EF4-FFF2-40B4-BE49-F238E27FC236}">
                <a16:creationId xmlns:a16="http://schemas.microsoft.com/office/drawing/2014/main" id="{8D779B36-58B6-4CD6-95AF-FF7943CE32D2}"/>
              </a:ext>
            </a:extLst>
          </p:cNvPr>
          <p:cNvSpPr/>
          <p:nvPr/>
        </p:nvSpPr>
        <p:spPr>
          <a:xfrm>
            <a:off x="8543674" y="2233913"/>
            <a:ext cx="229935" cy="173621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98f9391f69_8_14"/>
          <p:cNvSpPr txBox="1"/>
          <p:nvPr/>
        </p:nvSpPr>
        <p:spPr>
          <a:xfrm>
            <a:off x="444224" y="572125"/>
            <a:ext cx="5771381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Segnalazioni e monitoraggio casi COVID-19</a:t>
            </a:r>
            <a:endParaRPr sz="1200" b="0" i="0" u="none" strike="noStrike" cap="none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Come monitorare i malati sorvegliati da un Medico?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Google Shape;115;g98f9391f69_8_14"/>
          <p:cNvPicPr preferRelativeResize="0"/>
          <p:nvPr/>
        </p:nvPicPr>
        <p:blipFill rotWithShape="1">
          <a:blip r:embed="rId3">
            <a:alphaModFix/>
          </a:blip>
          <a:srcRect l="-373080" t="-490220" r="373079" b="490220"/>
          <a:stretch/>
        </p:blipFill>
        <p:spPr>
          <a:xfrm>
            <a:off x="5330850" y="653875"/>
            <a:ext cx="650700" cy="650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g98f9391f69_8_14"/>
          <p:cNvSpPr/>
          <p:nvPr/>
        </p:nvSpPr>
        <p:spPr>
          <a:xfrm>
            <a:off x="531950" y="3385925"/>
            <a:ext cx="2376300" cy="1077000"/>
          </a:xfrm>
          <a:prstGeom prst="roundRect">
            <a:avLst>
              <a:gd name="adj" fmla="val 8634"/>
            </a:avLst>
          </a:prstGeom>
          <a:solidFill>
            <a:srgbClr val="FFFFFF"/>
          </a:solidFill>
          <a:ln>
            <a:noFill/>
          </a:ln>
          <a:effectLst>
            <a:outerShdw blurRad="257175" dist="5715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medico accede al dettaglio che consente di identificare </a:t>
            </a:r>
            <a:r>
              <a:rPr lang="en" sz="800" b="1">
                <a:solidFill>
                  <a:srgbClr val="202124"/>
                </a:solidFill>
              </a:rPr>
              <a:t>con chi</a:t>
            </a:r>
            <a:r>
              <a:rPr lang="en" sz="800" b="1" i="0" u="none" strike="noStrike" cap="none">
                <a:solidFill>
                  <a:srgbClr val="202124"/>
                </a:solidFill>
              </a:rPr>
              <a:t> è stato in contatto </a:t>
            </a: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l’assistito: come si chiama il cittadino infettato o segnalato, chi è il suo Medico curante, quando è stato in contatto ecc.</a:t>
            </a:r>
            <a:endParaRPr sz="8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98f9391f69_8_14"/>
          <p:cNvSpPr/>
          <p:nvPr/>
        </p:nvSpPr>
        <p:spPr>
          <a:xfrm>
            <a:off x="608150" y="3205083"/>
            <a:ext cx="344700" cy="333000"/>
          </a:xfrm>
          <a:prstGeom prst="roundRect">
            <a:avLst>
              <a:gd name="adj" fmla="val 16667"/>
            </a:avLst>
          </a:prstGeom>
          <a:solidFill>
            <a:srgbClr val="0566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98f9391f69_8_14"/>
          <p:cNvSpPr/>
          <p:nvPr/>
        </p:nvSpPr>
        <p:spPr>
          <a:xfrm>
            <a:off x="531950" y="1601625"/>
            <a:ext cx="2376300" cy="1244400"/>
          </a:xfrm>
          <a:prstGeom prst="roundRect">
            <a:avLst>
              <a:gd name="adj" fmla="val 8634"/>
            </a:avLst>
          </a:prstGeom>
          <a:solidFill>
            <a:srgbClr val="FFFFFF"/>
          </a:solidFill>
          <a:ln>
            <a:noFill/>
          </a:ln>
          <a:effectLst>
            <a:outerShdw blurRad="257175" dist="5715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1" i="0" u="none" strike="noStrike" cap="none">
              <a:solidFill>
                <a:srgbClr val="05663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1" i="0" u="none" strike="noStrike" cap="none">
                <a:solidFill>
                  <a:srgbClr val="056633"/>
                </a:solidFill>
                <a:latin typeface="Arial"/>
                <a:ea typeface="Arial"/>
                <a:cs typeface="Arial"/>
                <a:sym typeface="Arial"/>
              </a:rPr>
              <a:t>FUNZIONALITÀ “CONTATTI”</a:t>
            </a:r>
            <a:endParaRPr sz="1000" b="1" i="0" u="none" strike="noStrike" cap="none">
              <a:solidFill>
                <a:srgbClr val="05663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medico verifica se un proprio assistito è stato in contatto con un altro cittadino risultato “</a:t>
            </a:r>
            <a:r>
              <a:rPr lang="en" sz="800" b="1" i="0" u="none" strike="noStrike" cap="none">
                <a:solidFill>
                  <a:srgbClr val="202124"/>
                </a:solidFill>
              </a:rPr>
              <a:t>INFETTATO</a:t>
            </a:r>
            <a:r>
              <a:rPr lang="en" sz="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” o semplicemente segnalato per una possibile infezione.</a:t>
            </a:r>
            <a:endParaRPr sz="800" b="0" i="0" u="none" strike="noStrike" cap="non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98f9391f69_8_14"/>
          <p:cNvSpPr/>
          <p:nvPr/>
        </p:nvSpPr>
        <p:spPr>
          <a:xfrm>
            <a:off x="608150" y="1409200"/>
            <a:ext cx="344700" cy="333000"/>
          </a:xfrm>
          <a:prstGeom prst="roundRect">
            <a:avLst>
              <a:gd name="adj" fmla="val 16667"/>
            </a:avLst>
          </a:prstGeom>
          <a:solidFill>
            <a:srgbClr val="0566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g98f9391f69_8_14"/>
          <p:cNvPicPr preferRelativeResize="0"/>
          <p:nvPr/>
        </p:nvPicPr>
        <p:blipFill rotWithShape="1">
          <a:blip r:embed="rId4">
            <a:alphaModFix/>
          </a:blip>
          <a:srcRect t="1100" b="-1099"/>
          <a:stretch/>
        </p:blipFill>
        <p:spPr>
          <a:xfrm>
            <a:off x="3962675" y="1183212"/>
            <a:ext cx="4266149" cy="1604336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1" name="Google Shape;121;g98f9391f69_8_14"/>
          <p:cNvPicPr preferRelativeResize="0"/>
          <p:nvPr/>
        </p:nvPicPr>
        <p:blipFill rotWithShape="1">
          <a:blip r:embed="rId5">
            <a:alphaModFix/>
          </a:blip>
          <a:srcRect l="367" r="367"/>
          <a:stretch/>
        </p:blipFill>
        <p:spPr>
          <a:xfrm>
            <a:off x="3962675" y="2971716"/>
            <a:ext cx="4266142" cy="1836121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2" name="Google Shape;122;g98f9391f69_8_14"/>
          <p:cNvSpPr/>
          <p:nvPr/>
        </p:nvSpPr>
        <p:spPr>
          <a:xfrm>
            <a:off x="7246775" y="572125"/>
            <a:ext cx="1296900" cy="4488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1">
                <a:solidFill>
                  <a:srgbClr val="FFFFFF"/>
                </a:solidFill>
              </a:rPr>
              <a:t>Sistema di Sorveglianza</a:t>
            </a:r>
            <a:endParaRPr sz="800" b="1">
              <a:solidFill>
                <a:srgbClr val="FFFFFF"/>
              </a:solidFill>
            </a:endParaRPr>
          </a:p>
        </p:txBody>
      </p:sp>
      <p:sp>
        <p:nvSpPr>
          <p:cNvPr id="123" name="Google Shape;123;g98f9391f69_8_14"/>
          <p:cNvSpPr/>
          <p:nvPr/>
        </p:nvSpPr>
        <p:spPr>
          <a:xfrm>
            <a:off x="6755125" y="3385925"/>
            <a:ext cx="1350000" cy="1422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98f9391f69_8_35"/>
          <p:cNvSpPr txBox="1"/>
          <p:nvPr/>
        </p:nvSpPr>
        <p:spPr>
          <a:xfrm>
            <a:off x="432777" y="571986"/>
            <a:ext cx="54213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200" b="0" i="0" u="none" strike="noStrike" cap="none" dirty="0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Segnalazioni e monitoraggio casi COVID-19</a:t>
            </a:r>
            <a:endParaRPr sz="1200" b="0" i="0" u="none" strike="noStrike" cap="none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 dirty="0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I segnalati hanno </a:t>
            </a:r>
            <a:r>
              <a:rPr lang="it-IT" sz="1600" b="1" dirty="0">
                <a:solidFill>
                  <a:srgbClr val="202122"/>
                </a:solidFill>
              </a:rPr>
              <a:t>fatto </a:t>
            </a:r>
            <a:r>
              <a:rPr lang="it-IT" sz="1600" b="1" i="0" u="none" strike="noStrike" cap="none" dirty="0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il tampone?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g98f9391f69_8_35"/>
          <p:cNvSpPr txBox="1"/>
          <p:nvPr/>
        </p:nvSpPr>
        <p:spPr>
          <a:xfrm>
            <a:off x="2122458" y="3118523"/>
            <a:ext cx="1776671" cy="12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SE L’ESITO DEL </a:t>
            </a:r>
            <a:endParaRPr sz="10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TAMPONE È </a:t>
            </a:r>
            <a:r>
              <a:rPr lang="en" sz="1000" b="1" i="0" u="none" strike="noStrike" cap="none" dirty="0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NEGATIVO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600" b="1" i="0" u="none" strike="noStrike" cap="none" dirty="0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 lo stato è</a:t>
            </a:r>
            <a:r>
              <a:rPr lang="en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SEGNALATO CHIUSO</a:t>
            </a:r>
            <a:endParaRPr sz="800" b="1" i="0" u="none" strike="noStrike" cap="none" dirty="0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bambino ha avuto SOLO un tampone NEGATIVO.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Il Medico modifica in sMAINF la segnalazione indicando la data di fine sorveglianza.</a:t>
            </a:r>
            <a:endParaRPr sz="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Google Shape;149;g98f9391f69_8_35"/>
          <p:cNvPicPr preferRelativeResize="0"/>
          <p:nvPr/>
        </p:nvPicPr>
        <p:blipFill rotWithShape="1">
          <a:blip r:embed="rId3">
            <a:alphaModFix/>
          </a:blip>
          <a:srcRect t="219"/>
          <a:stretch/>
        </p:blipFill>
        <p:spPr>
          <a:xfrm>
            <a:off x="3899134" y="3643798"/>
            <a:ext cx="4695475" cy="876933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0" name="Google Shape;150;g98f9391f69_8_35"/>
          <p:cNvSpPr txBox="1"/>
          <p:nvPr/>
        </p:nvSpPr>
        <p:spPr>
          <a:xfrm>
            <a:off x="2207137" y="1326086"/>
            <a:ext cx="1819268" cy="11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SE L’ESITO </a:t>
            </a:r>
            <a:r>
              <a:rPr lang="en" sz="1000" i="0" u="none" strike="noStrike" cap="none" dirty="0">
                <a:solidFill>
                  <a:srgbClr val="202124"/>
                </a:solidFill>
              </a:rPr>
              <a:t>È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NON DISPONIBILE</a:t>
            </a:r>
            <a:endParaRPr dirty="0">
              <a:solidFill>
                <a:srgbClr val="888888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600" b="1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 lo stato è</a:t>
            </a:r>
            <a:r>
              <a:rPr lang="en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SEGNALATO APERTO</a:t>
            </a:r>
            <a:endParaRPr sz="800" b="1" i="0" u="none" strike="noStrike" cap="none" dirty="0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600" b="1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e sono </a:t>
            </a:r>
            <a:r>
              <a:rPr lang="it-IT" sz="800" b="0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trascorsi i tempi medi del processo (2-3 giorni dalla segnalazione) i</a:t>
            </a:r>
            <a:r>
              <a:rPr lang="it-IT" sz="800" b="1" i="0" u="none" strike="noStrike" cap="none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l Medico interagisce con l’ATS per verificare se il tampone NON è stato prenotato o refertato </a:t>
            </a:r>
            <a:r>
              <a:rPr lang="it-IT" sz="800" b="1" dirty="0">
                <a:solidFill>
                  <a:srgbClr val="202124"/>
                </a:solidFill>
              </a:rPr>
              <a:t>.</a:t>
            </a:r>
            <a:endParaRPr sz="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1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1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0" i="0" u="none" strike="noStrike" cap="none" dirty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1" name="Google Shape;151;g98f9391f69_8_35"/>
          <p:cNvGrpSpPr/>
          <p:nvPr/>
        </p:nvGrpSpPr>
        <p:grpSpPr>
          <a:xfrm>
            <a:off x="4648455" y="2340393"/>
            <a:ext cx="2181600" cy="1134000"/>
            <a:chOff x="4308300" y="748075"/>
            <a:chExt cx="2181600" cy="1134000"/>
          </a:xfrm>
        </p:grpSpPr>
        <p:sp>
          <p:nvSpPr>
            <p:cNvPr id="152" name="Google Shape;152;g98f9391f69_8_35"/>
            <p:cNvSpPr/>
            <p:nvPr/>
          </p:nvSpPr>
          <p:spPr>
            <a:xfrm>
              <a:off x="4308300" y="748075"/>
              <a:ext cx="2181600" cy="1134000"/>
            </a:xfrm>
            <a:prstGeom prst="rect">
              <a:avLst/>
            </a:prstGeom>
            <a:solidFill>
              <a:srgbClr val="CCCCC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53" name="Google Shape;153;g98f9391f69_8_35"/>
            <p:cNvPicPr preferRelativeResize="0"/>
            <p:nvPr/>
          </p:nvPicPr>
          <p:blipFill rotWithShape="1">
            <a:blip r:embed="rId4">
              <a:alphaModFix/>
            </a:blip>
            <a:srcRect l="3922" r="47773" b="4843"/>
            <a:stretch/>
          </p:blipFill>
          <p:spPr>
            <a:xfrm>
              <a:off x="4436600" y="801025"/>
              <a:ext cx="1955900" cy="1028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4" name="Google Shape;154;g98f9391f69_8_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83812" y="1224377"/>
            <a:ext cx="4695474" cy="876934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55" name="Google Shape;155;g98f9391f69_8_35"/>
          <p:cNvPicPr preferRelativeResize="0"/>
          <p:nvPr/>
        </p:nvPicPr>
        <p:blipFill rotWithShape="1">
          <a:blip r:embed="rId6">
            <a:alphaModFix/>
          </a:blip>
          <a:srcRect l="10261" r="10253"/>
          <a:stretch/>
        </p:blipFill>
        <p:spPr>
          <a:xfrm>
            <a:off x="420537" y="1388494"/>
            <a:ext cx="1562625" cy="138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98f9391f69_8_35"/>
          <p:cNvSpPr/>
          <p:nvPr/>
        </p:nvSpPr>
        <p:spPr>
          <a:xfrm>
            <a:off x="1610058" y="1443452"/>
            <a:ext cx="512400" cy="269100"/>
          </a:xfrm>
          <a:prstGeom prst="homePlate">
            <a:avLst>
              <a:gd name="adj" fmla="val 50000"/>
            </a:avLst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FFFFFF"/>
                </a:solidFill>
              </a:rPr>
              <a:t>1</a:t>
            </a: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" name="Google Shape;158;g98f9391f69_8_35"/>
          <p:cNvPicPr preferRelativeResize="0"/>
          <p:nvPr/>
        </p:nvPicPr>
        <p:blipFill rotWithShape="1">
          <a:blip r:embed="rId7">
            <a:alphaModFix/>
          </a:blip>
          <a:srcRect l="13844" r="16759" b="14420"/>
          <a:stretch/>
        </p:blipFill>
        <p:spPr>
          <a:xfrm>
            <a:off x="420537" y="3133816"/>
            <a:ext cx="1562635" cy="135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98f9391f69_8_35"/>
          <p:cNvSpPr/>
          <p:nvPr/>
        </p:nvSpPr>
        <p:spPr>
          <a:xfrm>
            <a:off x="1651484" y="3194723"/>
            <a:ext cx="512400" cy="269100"/>
          </a:xfrm>
          <a:prstGeom prst="homePlate">
            <a:avLst>
              <a:gd name="adj" fmla="val 50000"/>
            </a:avLst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FFFFFF"/>
                </a:solidFill>
              </a:rPr>
              <a:t>2</a:t>
            </a: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98f9391f69_8_35"/>
          <p:cNvSpPr/>
          <p:nvPr/>
        </p:nvSpPr>
        <p:spPr>
          <a:xfrm>
            <a:off x="4208590" y="2986376"/>
            <a:ext cx="512400" cy="269100"/>
          </a:xfrm>
          <a:prstGeom prst="homePlate">
            <a:avLst>
              <a:gd name="adj" fmla="val 50000"/>
            </a:avLst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FFFFFF"/>
                </a:solidFill>
              </a:rPr>
              <a:t>2</a:t>
            </a: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98f9391f69_8_35"/>
          <p:cNvSpPr/>
          <p:nvPr/>
        </p:nvSpPr>
        <p:spPr>
          <a:xfrm>
            <a:off x="7386283" y="3087554"/>
            <a:ext cx="1296900" cy="4488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1" dirty="0">
                <a:solidFill>
                  <a:srgbClr val="FFFFFF"/>
                </a:solidFill>
              </a:rPr>
              <a:t>Sistema di Sorveglianza</a:t>
            </a:r>
            <a:endParaRPr sz="800" b="1" dirty="0">
              <a:solidFill>
                <a:srgbClr val="FFFFFF"/>
              </a:solidFill>
            </a:endParaRPr>
          </a:p>
        </p:txBody>
      </p:sp>
      <p:sp>
        <p:nvSpPr>
          <p:cNvPr id="162" name="Google Shape;162;g98f9391f69_8_35"/>
          <p:cNvSpPr/>
          <p:nvPr/>
        </p:nvSpPr>
        <p:spPr>
          <a:xfrm>
            <a:off x="5947258" y="3992147"/>
            <a:ext cx="705600" cy="579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g98f9391f69_8_35"/>
          <p:cNvSpPr/>
          <p:nvPr/>
        </p:nvSpPr>
        <p:spPr>
          <a:xfrm>
            <a:off x="6027055" y="1500055"/>
            <a:ext cx="705600" cy="579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42;g98a4bc8d0b_3_7">
            <a:extLst>
              <a:ext uri="{FF2B5EF4-FFF2-40B4-BE49-F238E27FC236}">
                <a16:creationId xmlns:a16="http://schemas.microsoft.com/office/drawing/2014/main" id="{2F1BC579-2508-440E-87C9-62A61FBA100B}"/>
              </a:ext>
            </a:extLst>
          </p:cNvPr>
          <p:cNvSpPr/>
          <p:nvPr/>
        </p:nvSpPr>
        <p:spPr>
          <a:xfrm>
            <a:off x="6837120" y="2340393"/>
            <a:ext cx="1296900" cy="4488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it-IT" sz="1000" b="1" dirty="0">
                <a:solidFill>
                  <a:srgbClr val="FFFFFF"/>
                </a:solidFill>
              </a:rPr>
              <a:t>s</a:t>
            </a:r>
            <a:r>
              <a:rPr lang="en" sz="1000" b="1" dirty="0">
                <a:solidFill>
                  <a:srgbClr val="FFFFFF"/>
                </a:solidFill>
              </a:rPr>
              <a:t>MAINF</a:t>
            </a:r>
            <a:endParaRPr sz="1000" b="1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800" b="1" dirty="0">
                <a:solidFill>
                  <a:srgbClr val="FFFFFF"/>
                </a:solidFill>
              </a:rPr>
              <a:t>Malattie infettive e vaccinazioni</a:t>
            </a:r>
            <a:endParaRPr sz="800" b="1" dirty="0">
              <a:solidFill>
                <a:srgbClr val="FFFFFF"/>
              </a:solidFill>
            </a:endParaRPr>
          </a:p>
        </p:txBody>
      </p:sp>
      <p:sp>
        <p:nvSpPr>
          <p:cNvPr id="22" name="Google Shape;159;g98f9391f69_8_35">
            <a:extLst>
              <a:ext uri="{FF2B5EF4-FFF2-40B4-BE49-F238E27FC236}">
                <a16:creationId xmlns:a16="http://schemas.microsoft.com/office/drawing/2014/main" id="{47F4F3D9-A3C5-4D2F-BE12-2BF288AEEA36}"/>
              </a:ext>
            </a:extLst>
          </p:cNvPr>
          <p:cNvSpPr/>
          <p:nvPr/>
        </p:nvSpPr>
        <p:spPr>
          <a:xfrm>
            <a:off x="3690408" y="3729655"/>
            <a:ext cx="512400" cy="269100"/>
          </a:xfrm>
          <a:prstGeom prst="homePlate">
            <a:avLst>
              <a:gd name="adj" fmla="val 50000"/>
            </a:avLst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FFFFFF"/>
                </a:solidFill>
              </a:rPr>
              <a:t>2</a:t>
            </a: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162;g98f9391f69_8_35">
            <a:extLst>
              <a:ext uri="{FF2B5EF4-FFF2-40B4-BE49-F238E27FC236}">
                <a16:creationId xmlns:a16="http://schemas.microsoft.com/office/drawing/2014/main" id="{678CD543-1871-4CB8-A37B-F32D2F9DDB51}"/>
              </a:ext>
            </a:extLst>
          </p:cNvPr>
          <p:cNvSpPr/>
          <p:nvPr/>
        </p:nvSpPr>
        <p:spPr>
          <a:xfrm>
            <a:off x="4740863" y="2910437"/>
            <a:ext cx="1859270" cy="232493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157;g98f9391f69_8_35">
            <a:extLst>
              <a:ext uri="{FF2B5EF4-FFF2-40B4-BE49-F238E27FC236}">
                <a16:creationId xmlns:a16="http://schemas.microsoft.com/office/drawing/2014/main" id="{3919BC67-1E9F-4FBF-B683-DE6601BB478F}"/>
              </a:ext>
            </a:extLst>
          </p:cNvPr>
          <p:cNvSpPr/>
          <p:nvPr/>
        </p:nvSpPr>
        <p:spPr>
          <a:xfrm>
            <a:off x="3519588" y="1350031"/>
            <a:ext cx="512400" cy="269100"/>
          </a:xfrm>
          <a:prstGeom prst="homePlate">
            <a:avLst>
              <a:gd name="adj" fmla="val 50000"/>
            </a:avLst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FFFFFF"/>
                </a:solidFill>
              </a:rPr>
              <a:t>1</a:t>
            </a: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161;g98f9391f69_8_35">
            <a:extLst>
              <a:ext uri="{FF2B5EF4-FFF2-40B4-BE49-F238E27FC236}">
                <a16:creationId xmlns:a16="http://schemas.microsoft.com/office/drawing/2014/main" id="{83A343CC-0BE9-4BCD-A6CF-74E3978434A2}"/>
              </a:ext>
            </a:extLst>
          </p:cNvPr>
          <p:cNvSpPr/>
          <p:nvPr/>
        </p:nvSpPr>
        <p:spPr>
          <a:xfrm>
            <a:off x="7297709" y="701616"/>
            <a:ext cx="1296900" cy="4488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 b="1" dirty="0">
                <a:solidFill>
                  <a:srgbClr val="FFFFFF"/>
                </a:solidFill>
              </a:rPr>
              <a:t>Sistema di Sorveglianza</a:t>
            </a:r>
            <a:endParaRPr sz="8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1355</Words>
  <Application>Microsoft Office PowerPoint</Application>
  <PresentationFormat>Presentazione su schermo (16:9)</PresentationFormat>
  <Paragraphs>179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Helvetica Neue</vt:lpstr>
      <vt:lpstr>Calibri</vt:lpstr>
      <vt:lpstr>Arial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Parravicini  Renzo</cp:lastModifiedBy>
  <cp:revision>12</cp:revision>
  <dcterms:modified xsi:type="dcterms:W3CDTF">2020-09-24T16:26:40Z</dcterms:modified>
</cp:coreProperties>
</file>